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17"/>
  </p:notesMasterIdLst>
  <p:handoutMasterIdLst>
    <p:handoutMasterId r:id="rId18"/>
  </p:handoutMasterIdLst>
  <p:sldIdLst>
    <p:sldId id="256" r:id="rId6"/>
    <p:sldId id="311" r:id="rId7"/>
    <p:sldId id="312" r:id="rId8"/>
    <p:sldId id="313" r:id="rId9"/>
    <p:sldId id="314" r:id="rId10"/>
    <p:sldId id="315" r:id="rId11"/>
    <p:sldId id="316" r:id="rId12"/>
    <p:sldId id="317" r:id="rId13"/>
    <p:sldId id="318" r:id="rId14"/>
    <p:sldId id="301" r:id="rId15"/>
    <p:sldId id="302" r:id="rId16"/>
  </p:sldIdLst>
  <p:sldSz cx="18288000" cy="10287000"/>
  <p:notesSz cx="6858000" cy="9144000"/>
  <p:embeddedFontLst>
    <p:embeddedFont>
      <p:font typeface="Montserrat" panose="00000500000000000000" pitchFamily="2" charset="0"/>
      <p:regular r:id="rId19"/>
      <p:bold r:id="rId20"/>
      <p:italic r:id="rId21"/>
      <p:boldItalic r:id="rId22"/>
    </p:embeddedFont>
    <p:embeddedFont>
      <p:font typeface="Play" panose="020B0604020202020204" charset="0"/>
      <p:regular r:id="rId23"/>
      <p:bold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1.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77108"/>
          </a:xfrm>
          <a:prstGeom prst="rect">
            <a:avLst/>
          </a:prstGeom>
        </p:spPr>
        <p:txBody>
          <a:bodyPr lIns="0" tIns="0" rIns="0" bIns="0" rtlCol="0" anchor="t">
            <a:spAutoFit/>
          </a:bodyPr>
          <a:lstStyle/>
          <a:p>
            <a:pPr algn="ctr"/>
            <a:r>
              <a:rPr lang="en-US" sz="4400" b="1" dirty="0">
                <a:solidFill>
                  <a:srgbClr val="004165"/>
                </a:solidFill>
                <a:latin typeface="Gotham"/>
              </a:rPr>
              <a:t>Sergeant-at-Arms Briefing</a:t>
            </a:r>
          </a:p>
        </p:txBody>
      </p:sp>
      <p:sp>
        <p:nvSpPr>
          <p:cNvPr id="3" name="TextBox 3"/>
          <p:cNvSpPr txBox="1"/>
          <p:nvPr/>
        </p:nvSpPr>
        <p:spPr>
          <a:xfrm>
            <a:off x="3049535" y="1992842"/>
            <a:ext cx="13335000" cy="1246495"/>
          </a:xfrm>
          <a:prstGeom prst="rect">
            <a:avLst/>
          </a:prstGeom>
        </p:spPr>
        <p:txBody>
          <a:bodyPr wrap="square" lIns="0" tIns="0" rIns="0" bIns="0" rtlCol="0" anchor="t">
            <a:spAutoFit/>
          </a:bodyPr>
          <a:lstStyle/>
          <a:p>
            <a:pPr algn="ctr"/>
            <a:r>
              <a:rPr lang="en-IN" sz="8100" spc="-8" dirty="0">
                <a:latin typeface="Gotham" panose="02000504050000020004" pitchFamily="2" charset="0"/>
              </a:rPr>
              <a:t>Evaluation </a:t>
            </a:r>
            <a:r>
              <a:rPr lang="en-US" sz="8100" spc="-8" dirty="0">
                <a:latin typeface="Gotham" panose="02000504050000020004" pitchFamily="2" charset="0"/>
              </a:rPr>
              <a:t>Contest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5" y="2458666"/>
            <a:ext cx="8796218" cy="5170646"/>
          </a:xfrm>
          <a:prstGeom prst="rect">
            <a:avLst/>
          </a:prstGeom>
        </p:spPr>
        <p:txBody>
          <a:bodyPr vert="horz" wrap="square" lIns="0" tIns="129540" rIns="0" bIns="0" rtlCol="0">
            <a:spAutoFit/>
          </a:bodyPr>
          <a:lstStyle/>
          <a:p>
            <a:pPr marL="295275" indent="-277178">
              <a:spcBef>
                <a:spcPts val="158"/>
              </a:spcBef>
              <a:buChar char="•"/>
              <a:tabLst>
                <a:tab pos="296228" algn="l"/>
              </a:tabLst>
            </a:pPr>
            <a:r>
              <a:rPr lang="en-US" sz="3600" dirty="0">
                <a:solidFill>
                  <a:srgbClr val="333333"/>
                </a:solidFill>
                <a:latin typeface="Arial MT"/>
                <a:cs typeface="Arial MT"/>
              </a:rPr>
              <a:t>Contest</a:t>
            </a:r>
            <a:r>
              <a:rPr lang="en-US" sz="3600" spc="-38" dirty="0">
                <a:solidFill>
                  <a:srgbClr val="333333"/>
                </a:solidFill>
                <a:latin typeface="Arial MT"/>
                <a:cs typeface="Arial MT"/>
              </a:rPr>
              <a:t> </a:t>
            </a:r>
            <a:r>
              <a:rPr lang="en-US" sz="3600" spc="-8" dirty="0">
                <a:solidFill>
                  <a:srgbClr val="333333"/>
                </a:solidFill>
                <a:latin typeface="Arial MT"/>
                <a:cs typeface="Arial MT"/>
              </a:rPr>
              <a:t>starts </a:t>
            </a:r>
            <a:r>
              <a:rPr lang="en-US" sz="3600" dirty="0">
                <a:solidFill>
                  <a:srgbClr val="333333"/>
                </a:solidFill>
                <a:latin typeface="Arial MT"/>
                <a:cs typeface="Arial MT"/>
              </a:rPr>
              <a:t>at</a:t>
            </a:r>
            <a:endParaRPr lang="en-US" sz="3600" dirty="0">
              <a:latin typeface="Arial MT"/>
              <a:cs typeface="Arial MT"/>
            </a:endParaRPr>
          </a:p>
          <a:p>
            <a:pPr marL="290513">
              <a:spcBef>
                <a:spcPts val="1650"/>
              </a:spcBef>
            </a:pPr>
            <a:r>
              <a:rPr lang="en-US" sz="2700" dirty="0">
                <a:solidFill>
                  <a:srgbClr val="333333"/>
                </a:solidFill>
                <a:latin typeface="Arial MT"/>
                <a:cs typeface="Arial MT"/>
              </a:rPr>
              <a:t>(Details</a:t>
            </a:r>
            <a:r>
              <a:rPr lang="en-US" sz="2700" spc="-60" dirty="0">
                <a:solidFill>
                  <a:srgbClr val="333333"/>
                </a:solidFill>
                <a:latin typeface="Arial MT"/>
                <a:cs typeface="Arial MT"/>
              </a:rPr>
              <a:t> </a:t>
            </a:r>
            <a:r>
              <a:rPr lang="en-US" sz="2700" dirty="0">
                <a:solidFill>
                  <a:srgbClr val="333333"/>
                </a:solidFill>
                <a:latin typeface="Arial MT"/>
                <a:cs typeface="Arial MT"/>
              </a:rPr>
              <a:t>of</a:t>
            </a:r>
            <a:r>
              <a:rPr lang="en-US" sz="2700" spc="-38" dirty="0">
                <a:solidFill>
                  <a:srgbClr val="333333"/>
                </a:solidFill>
                <a:latin typeface="Arial MT"/>
                <a:cs typeface="Arial MT"/>
              </a:rPr>
              <a:t> </a:t>
            </a:r>
            <a:r>
              <a:rPr lang="en-US" sz="2700" dirty="0">
                <a:solidFill>
                  <a:srgbClr val="333333"/>
                </a:solidFill>
                <a:latin typeface="Arial MT"/>
                <a:cs typeface="Arial MT"/>
              </a:rPr>
              <a:t>the</a:t>
            </a:r>
            <a:r>
              <a:rPr lang="en-US" sz="2700" spc="-45" dirty="0">
                <a:solidFill>
                  <a:srgbClr val="333333"/>
                </a:solidFill>
                <a:latin typeface="Arial MT"/>
                <a:cs typeface="Arial MT"/>
              </a:rPr>
              <a:t> </a:t>
            </a:r>
            <a:r>
              <a:rPr lang="en-US" sz="2700" dirty="0">
                <a:solidFill>
                  <a:srgbClr val="333333"/>
                </a:solidFill>
                <a:latin typeface="Arial MT"/>
                <a:cs typeface="Arial MT"/>
              </a:rPr>
              <a:t>Contest</a:t>
            </a:r>
            <a:r>
              <a:rPr lang="en-US" sz="2700" spc="-75" dirty="0">
                <a:solidFill>
                  <a:srgbClr val="333333"/>
                </a:solidFill>
                <a:latin typeface="Arial MT"/>
                <a:cs typeface="Arial MT"/>
              </a:rPr>
              <a:t> </a:t>
            </a:r>
            <a:r>
              <a:rPr lang="en-US" sz="2700" dirty="0">
                <a:solidFill>
                  <a:srgbClr val="333333"/>
                </a:solidFill>
                <a:latin typeface="Arial MT"/>
                <a:cs typeface="Arial MT"/>
              </a:rPr>
              <a:t>timings</a:t>
            </a:r>
            <a:r>
              <a:rPr lang="en-US" sz="2700" spc="-60" dirty="0">
                <a:solidFill>
                  <a:srgbClr val="333333"/>
                </a:solidFill>
                <a:latin typeface="Arial MT"/>
                <a:cs typeface="Arial MT"/>
              </a:rPr>
              <a:t> </a:t>
            </a:r>
            <a:r>
              <a:rPr lang="en-US" sz="2700" dirty="0">
                <a:solidFill>
                  <a:srgbClr val="333333"/>
                </a:solidFill>
                <a:latin typeface="Arial MT"/>
                <a:cs typeface="Arial MT"/>
              </a:rPr>
              <a:t>and</a:t>
            </a:r>
            <a:r>
              <a:rPr lang="en-US" sz="2700" spc="-45" dirty="0">
                <a:solidFill>
                  <a:srgbClr val="333333"/>
                </a:solidFill>
                <a:latin typeface="Arial MT"/>
                <a:cs typeface="Arial MT"/>
              </a:rPr>
              <a:t> </a:t>
            </a:r>
            <a:r>
              <a:rPr lang="en-US" sz="2700" dirty="0">
                <a:solidFill>
                  <a:srgbClr val="333333"/>
                </a:solidFill>
                <a:latin typeface="Arial MT"/>
                <a:cs typeface="Arial MT"/>
              </a:rPr>
              <a:t>date)</a:t>
            </a:r>
            <a:endParaRPr lang="en-US" sz="2700" dirty="0">
              <a:latin typeface="Arial MT"/>
              <a:cs typeface="Arial MT"/>
            </a:endParaRPr>
          </a:p>
          <a:p>
            <a:pPr marL="285750" marR="7620" indent="-267653">
              <a:spcBef>
                <a:spcPts val="1298"/>
              </a:spcBef>
              <a:buChar char="•"/>
              <a:tabLst>
                <a:tab pos="296228" algn="l"/>
              </a:tabLst>
            </a:pPr>
            <a:r>
              <a:rPr lang="en-US" sz="3600" dirty="0">
                <a:solidFill>
                  <a:srgbClr val="333333"/>
                </a:solidFill>
                <a:latin typeface="Arial MT"/>
                <a:cs typeface="Arial MT"/>
              </a:rPr>
              <a:t>So please ensure</a:t>
            </a:r>
            <a:r>
              <a:rPr lang="en-US" sz="3600" spc="8" dirty="0">
                <a:solidFill>
                  <a:srgbClr val="333333"/>
                </a:solidFill>
                <a:latin typeface="Arial MT"/>
                <a:cs typeface="Arial MT"/>
              </a:rPr>
              <a:t> </a:t>
            </a:r>
            <a:r>
              <a:rPr lang="en-US" sz="3600" spc="-8" dirty="0">
                <a:solidFill>
                  <a:srgbClr val="333333"/>
                </a:solidFill>
                <a:latin typeface="Arial MT"/>
                <a:cs typeface="Arial MT"/>
              </a:rPr>
              <a:t>that</a:t>
            </a:r>
            <a:r>
              <a:rPr lang="en-US" sz="3600" spc="15" dirty="0">
                <a:solidFill>
                  <a:srgbClr val="333333"/>
                </a:solidFill>
                <a:latin typeface="Arial MT"/>
                <a:cs typeface="Arial MT"/>
              </a:rPr>
              <a:t> </a:t>
            </a:r>
            <a:r>
              <a:rPr lang="en-US" sz="3600" spc="-15" dirty="0">
                <a:solidFill>
                  <a:srgbClr val="333333"/>
                </a:solidFill>
                <a:latin typeface="Arial MT"/>
                <a:cs typeface="Arial MT"/>
              </a:rPr>
              <a:t>you</a:t>
            </a:r>
            <a:r>
              <a:rPr lang="en-US" sz="3600" spc="38" dirty="0">
                <a:solidFill>
                  <a:srgbClr val="333333"/>
                </a:solidFill>
                <a:latin typeface="Arial MT"/>
                <a:cs typeface="Arial MT"/>
              </a:rPr>
              <a:t> </a:t>
            </a:r>
            <a:r>
              <a:rPr lang="en-US" sz="3600" dirty="0">
                <a:solidFill>
                  <a:srgbClr val="333333"/>
                </a:solidFill>
                <a:latin typeface="Arial MT"/>
                <a:cs typeface="Arial MT"/>
              </a:rPr>
              <a:t>join</a:t>
            </a:r>
            <a:r>
              <a:rPr lang="en-US" sz="3600" spc="-30" dirty="0">
                <a:solidFill>
                  <a:srgbClr val="333333"/>
                </a:solidFill>
                <a:latin typeface="Arial MT"/>
                <a:cs typeface="Arial MT"/>
              </a:rPr>
              <a:t> </a:t>
            </a:r>
            <a:r>
              <a:rPr lang="en-US" sz="3600" spc="-8" dirty="0">
                <a:solidFill>
                  <a:srgbClr val="333333"/>
                </a:solidFill>
                <a:latin typeface="Arial MT"/>
                <a:cs typeface="Arial MT"/>
              </a:rPr>
              <a:t>latest </a:t>
            </a:r>
            <a:r>
              <a:rPr lang="en-US" sz="3600" dirty="0">
                <a:solidFill>
                  <a:srgbClr val="333333"/>
                </a:solidFill>
                <a:latin typeface="Arial MT"/>
                <a:cs typeface="Arial MT"/>
              </a:rPr>
              <a:t> by </a:t>
            </a:r>
            <a:r>
              <a:rPr lang="en-US" sz="3600" spc="-8" dirty="0">
                <a:solidFill>
                  <a:srgbClr val="333333"/>
                </a:solidFill>
                <a:latin typeface="Arial MT"/>
                <a:cs typeface="Arial MT"/>
              </a:rPr>
              <a:t>**am/pm.</a:t>
            </a:r>
            <a:r>
              <a:rPr lang="en-US" sz="3600" spc="-15" dirty="0">
                <a:solidFill>
                  <a:srgbClr val="333333"/>
                </a:solidFill>
                <a:latin typeface="Arial MT"/>
                <a:cs typeface="Arial MT"/>
              </a:rPr>
              <a:t> </a:t>
            </a:r>
            <a:r>
              <a:rPr lang="en-US" sz="3600" spc="-8" dirty="0">
                <a:solidFill>
                  <a:srgbClr val="333333"/>
                </a:solidFill>
                <a:latin typeface="Arial MT"/>
                <a:cs typeface="Arial MT"/>
              </a:rPr>
              <a:t>Your</a:t>
            </a:r>
            <a:r>
              <a:rPr lang="en-US" sz="3600" spc="23" dirty="0">
                <a:solidFill>
                  <a:srgbClr val="333333"/>
                </a:solidFill>
                <a:latin typeface="Arial MT"/>
                <a:cs typeface="Arial MT"/>
              </a:rPr>
              <a:t> </a:t>
            </a:r>
            <a:r>
              <a:rPr lang="en-US" sz="3600" dirty="0">
                <a:solidFill>
                  <a:srgbClr val="333333"/>
                </a:solidFill>
                <a:latin typeface="Arial MT"/>
                <a:cs typeface="Arial MT"/>
              </a:rPr>
              <a:t>presence</a:t>
            </a:r>
            <a:r>
              <a:rPr lang="en-US" sz="3600" spc="-8" dirty="0">
                <a:solidFill>
                  <a:srgbClr val="333333"/>
                </a:solidFill>
                <a:latin typeface="Arial MT"/>
                <a:cs typeface="Arial MT"/>
              </a:rPr>
              <a:t> </a:t>
            </a:r>
            <a:r>
              <a:rPr lang="en-US" sz="3600" dirty="0">
                <a:solidFill>
                  <a:srgbClr val="333333"/>
                </a:solidFill>
                <a:latin typeface="Arial MT"/>
                <a:cs typeface="Arial MT"/>
              </a:rPr>
              <a:t>is</a:t>
            </a:r>
            <a:r>
              <a:rPr lang="en-US" sz="3600" spc="-15" dirty="0">
                <a:solidFill>
                  <a:srgbClr val="333333"/>
                </a:solidFill>
                <a:latin typeface="Arial MT"/>
                <a:cs typeface="Arial MT"/>
              </a:rPr>
              <a:t> </a:t>
            </a:r>
            <a:r>
              <a:rPr lang="en-US" sz="3600" dirty="0">
                <a:solidFill>
                  <a:srgbClr val="333333"/>
                </a:solidFill>
                <a:latin typeface="Arial MT"/>
                <a:cs typeface="Arial MT"/>
              </a:rPr>
              <a:t>solicited </a:t>
            </a:r>
            <a:r>
              <a:rPr lang="en-US" sz="3600" spc="-683" dirty="0">
                <a:solidFill>
                  <a:srgbClr val="333333"/>
                </a:solidFill>
                <a:latin typeface="Arial MT"/>
                <a:cs typeface="Arial MT"/>
              </a:rPr>
              <a:t> </a:t>
            </a:r>
            <a:r>
              <a:rPr lang="en-US" sz="3600" spc="-8" dirty="0">
                <a:solidFill>
                  <a:srgbClr val="333333"/>
                </a:solidFill>
                <a:latin typeface="Arial MT"/>
                <a:cs typeface="Arial MT"/>
              </a:rPr>
              <a:t>till</a:t>
            </a:r>
            <a:r>
              <a:rPr lang="en-US" sz="3600" spc="-30" dirty="0">
                <a:solidFill>
                  <a:srgbClr val="333333"/>
                </a:solidFill>
                <a:latin typeface="Arial MT"/>
                <a:cs typeface="Arial MT"/>
              </a:rPr>
              <a:t> </a:t>
            </a:r>
            <a:r>
              <a:rPr lang="en-US" sz="3600" spc="-8" dirty="0">
                <a:solidFill>
                  <a:srgbClr val="333333"/>
                </a:solidFill>
                <a:latin typeface="Arial MT"/>
                <a:cs typeface="Arial MT"/>
              </a:rPr>
              <a:t>the</a:t>
            </a:r>
            <a:r>
              <a:rPr lang="en-US" sz="3600" spc="8" dirty="0">
                <a:solidFill>
                  <a:srgbClr val="333333"/>
                </a:solidFill>
                <a:latin typeface="Arial MT"/>
                <a:cs typeface="Arial MT"/>
              </a:rPr>
              <a:t> </a:t>
            </a:r>
            <a:r>
              <a:rPr lang="en-US" sz="3600" dirty="0">
                <a:solidFill>
                  <a:srgbClr val="333333"/>
                </a:solidFill>
                <a:latin typeface="Arial MT"/>
                <a:cs typeface="Arial MT"/>
              </a:rPr>
              <a:t>end of</a:t>
            </a:r>
            <a:r>
              <a:rPr lang="en-US" sz="3600" spc="15" dirty="0">
                <a:solidFill>
                  <a:srgbClr val="333333"/>
                </a:solidFill>
                <a:latin typeface="Arial MT"/>
                <a:cs typeface="Arial MT"/>
              </a:rPr>
              <a:t> </a:t>
            </a:r>
            <a:r>
              <a:rPr lang="en-US" sz="3600" spc="-8" dirty="0">
                <a:solidFill>
                  <a:srgbClr val="333333"/>
                </a:solidFill>
                <a:latin typeface="Arial MT"/>
                <a:cs typeface="Arial MT"/>
              </a:rPr>
              <a:t>the</a:t>
            </a:r>
            <a:r>
              <a:rPr lang="en-US" sz="3600" dirty="0">
                <a:solidFill>
                  <a:srgbClr val="333333"/>
                </a:solidFill>
                <a:latin typeface="Arial MT"/>
                <a:cs typeface="Arial MT"/>
              </a:rPr>
              <a:t> Contest.</a:t>
            </a:r>
            <a:endParaRPr lang="en-US" sz="3600" dirty="0">
              <a:latin typeface="Arial MT"/>
              <a:cs typeface="Arial MT"/>
            </a:endParaRPr>
          </a:p>
          <a:p>
            <a:pPr marL="295275" indent="-277178">
              <a:spcBef>
                <a:spcPts val="1193"/>
              </a:spcBef>
              <a:buChar char="•"/>
              <a:tabLst>
                <a:tab pos="296228" algn="l"/>
              </a:tabLst>
            </a:pPr>
            <a:r>
              <a:rPr lang="en-US" sz="3600" dirty="0">
                <a:solidFill>
                  <a:srgbClr val="333333"/>
                </a:solidFill>
                <a:latin typeface="Arial MT"/>
                <a:cs typeface="Arial MT"/>
              </a:rPr>
              <a:t>All the Best!!!</a:t>
            </a:r>
          </a:p>
          <a:p>
            <a:pPr marL="342900" indent="-342900" algn="just" defTabSz="1371600">
              <a:lnSpc>
                <a:spcPct val="90000"/>
              </a:lnSpc>
              <a:spcBef>
                <a:spcPts val="1500"/>
              </a:spcBef>
              <a:buFont typeface="Arial" panose="020B0604020202020204" pitchFamily="34" charset="0"/>
              <a:buChar char="•"/>
              <a:defRPr/>
            </a:pPr>
            <a:r>
              <a:rPr lang="en-US" sz="3000" dirty="0">
                <a:solidFill>
                  <a:srgbClr val="333333"/>
                </a:solidFill>
                <a:latin typeface="Arial" panose="020B0604020202020204"/>
              </a:rPr>
              <a:t>Image of the agenda to be shared </a:t>
            </a:r>
          </a:p>
          <a:p>
            <a:pPr marL="295275" indent="-277178">
              <a:spcBef>
                <a:spcPts val="1193"/>
              </a:spcBef>
              <a:buChar char="•"/>
              <a:tabLst>
                <a:tab pos="296228" algn="l"/>
              </a:tabLst>
            </a:pPr>
            <a:endParaRPr lang="en-US" sz="3600" dirty="0">
              <a:latin typeface="Arial MT"/>
              <a:cs typeface="Arial MT"/>
            </a:endParaRPr>
          </a:p>
        </p:txBody>
      </p:sp>
    </p:spTree>
    <p:extLst>
      <p:ext uri="{BB962C8B-B14F-4D97-AF65-F5344CB8AC3E}">
        <p14:creationId xmlns:p14="http://schemas.microsoft.com/office/powerpoint/2010/main" val="1054958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050823" y="3736557"/>
            <a:ext cx="16514507" cy="1546584"/>
          </a:xfrm>
        </p:spPr>
        <p:txBody>
          <a:bodyPr/>
          <a:lstStyle/>
          <a:p>
            <a:pPr algn="ctr"/>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4" name="object 3">
            <a:extLst>
              <a:ext uri="{FF2B5EF4-FFF2-40B4-BE49-F238E27FC236}">
                <a16:creationId xmlns:a16="http://schemas.microsoft.com/office/drawing/2014/main" id="{BFF9D7D2-1763-6D36-76F2-02336F17F454}"/>
              </a:ext>
            </a:extLst>
          </p:cNvPr>
          <p:cNvSpPr txBox="1"/>
          <p:nvPr/>
        </p:nvSpPr>
        <p:spPr>
          <a:xfrm>
            <a:off x="6038112" y="4961900"/>
            <a:ext cx="7220688" cy="642484"/>
          </a:xfrm>
          <a:prstGeom prst="rect">
            <a:avLst/>
          </a:prstGeom>
        </p:spPr>
        <p:txBody>
          <a:bodyPr vert="horz" wrap="square" lIns="0" tIns="19050" rIns="0" bIns="0" rtlCol="0" anchor="t">
            <a:spAutoFit/>
          </a:bodyPr>
          <a:lstStyle/>
          <a:p>
            <a:pPr marL="19050">
              <a:spcBef>
                <a:spcPts val="150"/>
              </a:spcBef>
            </a:pPr>
            <a:r>
              <a:rPr sz="4050" spc="-8" dirty="0">
                <a:solidFill>
                  <a:srgbClr val="333333"/>
                </a:solidFill>
                <a:latin typeface="Arial MT"/>
                <a:cs typeface="Arial MT"/>
              </a:rPr>
              <a:t>Thank</a:t>
            </a:r>
            <a:r>
              <a:rPr sz="4050" spc="-60" dirty="0">
                <a:solidFill>
                  <a:srgbClr val="333333"/>
                </a:solidFill>
                <a:latin typeface="Arial MT"/>
                <a:cs typeface="Arial MT"/>
              </a:rPr>
              <a:t> </a:t>
            </a:r>
            <a:r>
              <a:rPr sz="4050" spc="-8" dirty="0">
                <a:solidFill>
                  <a:srgbClr val="333333"/>
                </a:solidFill>
                <a:latin typeface="Arial MT"/>
                <a:cs typeface="Arial MT"/>
              </a:rPr>
              <a:t>You</a:t>
            </a:r>
            <a:r>
              <a:rPr sz="4050" spc="-53" dirty="0">
                <a:solidFill>
                  <a:srgbClr val="333333"/>
                </a:solidFill>
                <a:latin typeface="Arial MT"/>
                <a:cs typeface="Arial MT"/>
              </a:rPr>
              <a:t> </a:t>
            </a:r>
            <a:r>
              <a:rPr lang="en-US" sz="4050" dirty="0">
                <a:solidFill>
                  <a:srgbClr val="333333"/>
                </a:solidFill>
                <a:latin typeface="Arial MT"/>
                <a:cs typeface="Arial MT"/>
              </a:rPr>
              <a:t>Sergeant-at-Arms</a:t>
            </a:r>
            <a:endParaRPr sz="4050" dirty="0">
              <a:latin typeface="Arial MT"/>
              <a:cs typeface="Arial MT"/>
            </a:endParaRPr>
          </a:p>
        </p:txBody>
      </p:sp>
    </p:spTree>
    <p:extLst>
      <p:ext uri="{BB962C8B-B14F-4D97-AF65-F5344CB8AC3E}">
        <p14:creationId xmlns:p14="http://schemas.microsoft.com/office/powerpoint/2010/main" val="1269125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Basics of 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a:normAutofit/>
          </a:bodyPr>
          <a:lstStyle/>
          <a:p>
            <a:pPr marL="514350" indent="-514350"/>
            <a:r>
              <a:rPr lang="en-US" sz="3000" spc="-8" dirty="0">
                <a:solidFill>
                  <a:srgbClr val="333333"/>
                </a:solidFill>
                <a:latin typeface="Arial MT"/>
              </a:rPr>
              <a:t>It is recommended to have 1 Chief SAA and 2 SAA for smooth functioning of the contest</a:t>
            </a:r>
          </a:p>
          <a:p>
            <a:pPr marL="514350" indent="-514350"/>
            <a:endParaRPr lang="en-US" sz="3000" spc="-8" dirty="0">
              <a:solidFill>
                <a:srgbClr val="333333"/>
              </a:solidFill>
              <a:latin typeface="Arial MT"/>
            </a:endParaRPr>
          </a:p>
          <a:p>
            <a:pPr marL="514350" indent="-514350"/>
            <a:r>
              <a:rPr lang="en-US" sz="3000" spc="-8" dirty="0">
                <a:solidFill>
                  <a:srgbClr val="333333"/>
                </a:solidFill>
                <a:latin typeface="Arial MT"/>
              </a:rPr>
              <a:t>As Sergeant-At-Arms you are expected to arrive at least 60 minutes prior to setup the contest room and holding area and coordinate with contest officials. It is also your responsibility to check your audio arrangements etc. </a:t>
            </a:r>
          </a:p>
          <a:p>
            <a:pPr marL="514350" indent="-514350"/>
            <a:endParaRPr lang="en-US" sz="3000" spc="-8" dirty="0">
              <a:solidFill>
                <a:srgbClr val="333333"/>
              </a:solidFill>
              <a:latin typeface="Arial MT"/>
            </a:endParaRPr>
          </a:p>
          <a:p>
            <a:pPr marL="514350" indent="-514350"/>
            <a:r>
              <a:rPr lang="en-US" sz="3000" spc="-8" dirty="0">
                <a:solidFill>
                  <a:srgbClr val="333333"/>
                </a:solidFill>
                <a:latin typeface="Arial MT"/>
              </a:rPr>
              <a:t>You are to ensure that the entrance of the contest room is secured during the contest, ensures the contest decorum is maintained throughout the contest and escorts contestants to and from the holding area to contest room </a:t>
            </a:r>
          </a:p>
          <a:p>
            <a:endParaRPr lang="en-US" sz="3000" spc="-8" dirty="0">
              <a:solidFill>
                <a:srgbClr val="333333"/>
              </a:solidFill>
              <a:latin typeface="Arial MT"/>
            </a:endParaRPr>
          </a:p>
          <a:p>
            <a:pPr marL="514350" indent="-514350"/>
            <a:r>
              <a:rPr lang="en-US" sz="3000" spc="-8" dirty="0">
                <a:solidFill>
                  <a:srgbClr val="333333"/>
                </a:solidFill>
                <a:latin typeface="Arial MT"/>
              </a:rPr>
              <a:t>Obtain a seat closest to the door to facilitate duties</a:t>
            </a:r>
          </a:p>
        </p:txBody>
      </p:sp>
    </p:spTree>
    <p:extLst>
      <p:ext uri="{BB962C8B-B14F-4D97-AF65-F5344CB8AC3E}">
        <p14:creationId xmlns:p14="http://schemas.microsoft.com/office/powerpoint/2010/main" val="3397209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Basics of 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vert="horz" lIns="137160" tIns="68580" rIns="137160" bIns="68580" rtlCol="0" anchor="t">
            <a:normAutofit/>
          </a:bodyPr>
          <a:lstStyle/>
          <a:p>
            <a:pPr marL="514350" indent="-514350"/>
            <a:r>
              <a:rPr lang="en-US" sz="3000" spc="-8" dirty="0">
                <a:solidFill>
                  <a:srgbClr val="333333"/>
                </a:solidFill>
                <a:latin typeface="Arial MT"/>
              </a:rPr>
              <a:t>Before the contest, meet with Contest Chair and Contestants at least 30 minutes prior to Contest and get speaking order and any other contestant(s) requirement for setting up props etc. for the contest</a:t>
            </a:r>
          </a:p>
          <a:p>
            <a:pPr marL="514350" indent="-514350"/>
            <a:r>
              <a:rPr lang="en-US" sz="3000" spc="-8" dirty="0">
                <a:solidFill>
                  <a:srgbClr val="333333"/>
                </a:solidFill>
                <a:latin typeface="Arial MT"/>
              </a:rPr>
              <a:t>Do the following with Contest Chair </a:t>
            </a:r>
          </a:p>
          <a:p>
            <a:pPr marL="0" indent="0">
              <a:buNone/>
            </a:pPr>
            <a:r>
              <a:rPr lang="en-US" sz="3000" spc="-8" dirty="0">
                <a:solidFill>
                  <a:srgbClr val="333333"/>
                </a:solidFill>
                <a:latin typeface="Arial MT"/>
              </a:rPr>
              <a:t>	a. Verify presence of Contestants and pronunciation of names</a:t>
            </a:r>
          </a:p>
          <a:p>
            <a:pPr marL="0" indent="0">
              <a:buNone/>
            </a:pPr>
            <a:r>
              <a:rPr lang="en-US" sz="3000" spc="-8" dirty="0">
                <a:solidFill>
                  <a:srgbClr val="333333"/>
                </a:solidFill>
                <a:latin typeface="Arial MT"/>
              </a:rPr>
              <a:t>	b. Assist Contest Chair for marking speaking area for contestants </a:t>
            </a:r>
          </a:p>
          <a:p>
            <a:pPr marL="0" indent="0">
              <a:buNone/>
            </a:pPr>
            <a:r>
              <a:rPr lang="en-US" sz="3000" spc="-8" dirty="0">
                <a:solidFill>
                  <a:srgbClr val="333333"/>
                </a:solidFill>
                <a:latin typeface="Arial MT"/>
              </a:rPr>
              <a:t>	c. Assist contestants to get acquainted with the speaking area, test microphones 	etc. </a:t>
            </a:r>
          </a:p>
          <a:p>
            <a:endParaRPr lang="en-US" sz="3000" spc="-8" dirty="0">
              <a:solidFill>
                <a:srgbClr val="333333"/>
              </a:solidFill>
              <a:latin typeface="Arial MT"/>
            </a:endParaRPr>
          </a:p>
          <a:p>
            <a:pPr marL="514350" indent="-514350"/>
            <a:r>
              <a:rPr lang="en-US" sz="3000" b="1" spc="-8" dirty="0">
                <a:solidFill>
                  <a:srgbClr val="333333"/>
                </a:solidFill>
                <a:latin typeface="Arial MT"/>
              </a:rPr>
              <a:t>Prepare pens and papers for the contest and make them available for Contest Chair and Contestants </a:t>
            </a:r>
          </a:p>
          <a:p>
            <a:endParaRPr lang="en-US" sz="3000" spc="-8" dirty="0">
              <a:solidFill>
                <a:srgbClr val="333333"/>
              </a:solidFill>
              <a:latin typeface="Arial MT"/>
            </a:endParaRPr>
          </a:p>
        </p:txBody>
      </p:sp>
    </p:spTree>
    <p:extLst>
      <p:ext uri="{BB962C8B-B14F-4D97-AF65-F5344CB8AC3E}">
        <p14:creationId xmlns:p14="http://schemas.microsoft.com/office/powerpoint/2010/main" val="46648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Basics of 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vert="horz" lIns="137160" tIns="68580" rIns="137160" bIns="68580" rtlCol="0" anchor="t">
            <a:normAutofit/>
          </a:bodyPr>
          <a:lstStyle/>
          <a:p>
            <a:pPr marL="514350" indent="-514350"/>
            <a:r>
              <a:rPr lang="en-US" sz="3000" spc="-8" dirty="0">
                <a:solidFill>
                  <a:srgbClr val="333333"/>
                </a:solidFill>
                <a:latin typeface="Arial MT"/>
                <a:cs typeface="Arial MT"/>
              </a:rPr>
              <a:t>As</a:t>
            </a:r>
            <a:r>
              <a:rPr lang="en-US" sz="3000" spc="248" dirty="0">
                <a:solidFill>
                  <a:srgbClr val="333333"/>
                </a:solidFill>
                <a:latin typeface="Arial MT"/>
                <a:cs typeface="Arial MT"/>
              </a:rPr>
              <a:t> </a:t>
            </a:r>
            <a:r>
              <a:rPr lang="en-US" sz="3000" spc="-8" dirty="0">
                <a:solidFill>
                  <a:srgbClr val="333333"/>
                </a:solidFill>
                <a:latin typeface="Arial MT"/>
                <a:cs typeface="Arial MT"/>
              </a:rPr>
              <a:t>Sergeant-At-Arms,</a:t>
            </a:r>
            <a:r>
              <a:rPr lang="en-US" sz="3000" spc="255" dirty="0">
                <a:solidFill>
                  <a:srgbClr val="333333"/>
                </a:solidFill>
                <a:latin typeface="Arial MT"/>
                <a:cs typeface="Arial MT"/>
              </a:rPr>
              <a:t> </a:t>
            </a:r>
            <a:r>
              <a:rPr lang="en-US" sz="3000" spc="-8" dirty="0">
                <a:solidFill>
                  <a:srgbClr val="333333"/>
                </a:solidFill>
                <a:latin typeface="Arial MT"/>
                <a:cs typeface="Arial MT"/>
              </a:rPr>
              <a:t>it</a:t>
            </a:r>
            <a:r>
              <a:rPr lang="en-US" sz="3000" spc="270" dirty="0">
                <a:solidFill>
                  <a:srgbClr val="333333"/>
                </a:solidFill>
                <a:latin typeface="Arial MT"/>
                <a:cs typeface="Arial MT"/>
              </a:rPr>
              <a:t> </a:t>
            </a:r>
            <a:r>
              <a:rPr lang="en-US" sz="3000" spc="-8" dirty="0">
                <a:solidFill>
                  <a:srgbClr val="333333"/>
                </a:solidFill>
                <a:latin typeface="Arial MT"/>
                <a:cs typeface="Arial MT"/>
              </a:rPr>
              <a:t>is</a:t>
            </a:r>
            <a:r>
              <a:rPr lang="en-US" sz="3000" spc="255" dirty="0">
                <a:solidFill>
                  <a:srgbClr val="333333"/>
                </a:solidFill>
                <a:latin typeface="Arial MT"/>
                <a:cs typeface="Arial MT"/>
              </a:rPr>
              <a:t> </a:t>
            </a:r>
            <a:r>
              <a:rPr lang="en-US" sz="3000" spc="-8" dirty="0">
                <a:solidFill>
                  <a:srgbClr val="333333"/>
                </a:solidFill>
                <a:latin typeface="Arial MT"/>
                <a:cs typeface="Arial MT"/>
              </a:rPr>
              <a:t>your</a:t>
            </a:r>
            <a:r>
              <a:rPr lang="en-US" sz="3000" spc="248" dirty="0">
                <a:solidFill>
                  <a:srgbClr val="333333"/>
                </a:solidFill>
                <a:latin typeface="Arial MT"/>
                <a:cs typeface="Arial MT"/>
              </a:rPr>
              <a:t> </a:t>
            </a:r>
            <a:r>
              <a:rPr lang="en-US" sz="3000" spc="-8" dirty="0">
                <a:solidFill>
                  <a:srgbClr val="333333"/>
                </a:solidFill>
                <a:latin typeface="Arial MT"/>
                <a:cs typeface="Arial MT"/>
              </a:rPr>
              <a:t>responsibility</a:t>
            </a:r>
            <a:r>
              <a:rPr lang="en-US" sz="3000" spc="263" dirty="0">
                <a:solidFill>
                  <a:srgbClr val="333333"/>
                </a:solidFill>
                <a:latin typeface="Arial MT"/>
                <a:cs typeface="Arial MT"/>
              </a:rPr>
              <a:t> </a:t>
            </a:r>
            <a:r>
              <a:rPr lang="en-US" sz="3000" spc="-8" dirty="0">
                <a:solidFill>
                  <a:srgbClr val="333333"/>
                </a:solidFill>
                <a:latin typeface="Arial MT"/>
                <a:cs typeface="Arial MT"/>
              </a:rPr>
              <a:t>to</a:t>
            </a:r>
            <a:r>
              <a:rPr lang="en-US" sz="3000" spc="248" dirty="0">
                <a:solidFill>
                  <a:srgbClr val="333333"/>
                </a:solidFill>
                <a:latin typeface="Arial MT"/>
                <a:cs typeface="Arial MT"/>
              </a:rPr>
              <a:t> </a:t>
            </a:r>
            <a:r>
              <a:rPr lang="en-US" sz="3000" spc="-8" dirty="0">
                <a:solidFill>
                  <a:srgbClr val="333333"/>
                </a:solidFill>
                <a:latin typeface="Arial MT"/>
                <a:cs typeface="Arial MT"/>
              </a:rPr>
              <a:t>make</a:t>
            </a:r>
            <a:r>
              <a:rPr lang="en-US" sz="3000" spc="248" dirty="0">
                <a:solidFill>
                  <a:srgbClr val="333333"/>
                </a:solidFill>
                <a:latin typeface="Arial MT"/>
                <a:cs typeface="Arial MT"/>
              </a:rPr>
              <a:t> </a:t>
            </a:r>
            <a:r>
              <a:rPr lang="en-US" sz="3000" spc="-8" dirty="0">
                <a:solidFill>
                  <a:srgbClr val="333333"/>
                </a:solidFill>
                <a:latin typeface="Arial MT"/>
                <a:cs typeface="Arial MT"/>
              </a:rPr>
              <a:t>sure</a:t>
            </a:r>
            <a:r>
              <a:rPr lang="en-US" sz="3000" spc="278" dirty="0">
                <a:solidFill>
                  <a:srgbClr val="333333"/>
                </a:solidFill>
                <a:latin typeface="Arial MT"/>
                <a:cs typeface="Arial MT"/>
              </a:rPr>
              <a:t> </a:t>
            </a:r>
            <a:r>
              <a:rPr lang="en-US" sz="3000" dirty="0">
                <a:solidFill>
                  <a:srgbClr val="333333"/>
                </a:solidFill>
                <a:latin typeface="Arial MT"/>
                <a:cs typeface="Arial MT"/>
              </a:rPr>
              <a:t>that</a:t>
            </a:r>
            <a:r>
              <a:rPr lang="en-US" sz="3000" spc="263" dirty="0">
                <a:solidFill>
                  <a:srgbClr val="333333"/>
                </a:solidFill>
                <a:latin typeface="Arial MT"/>
                <a:cs typeface="Arial MT"/>
              </a:rPr>
              <a:t> </a:t>
            </a:r>
            <a:r>
              <a:rPr lang="en-US" sz="3000" spc="-8" dirty="0">
                <a:solidFill>
                  <a:srgbClr val="333333"/>
                </a:solidFill>
                <a:latin typeface="Arial MT"/>
                <a:cs typeface="Arial MT"/>
              </a:rPr>
              <a:t>the</a:t>
            </a:r>
            <a:r>
              <a:rPr lang="en-US" sz="3000" spc="263" dirty="0">
                <a:solidFill>
                  <a:srgbClr val="333333"/>
                </a:solidFill>
                <a:latin typeface="Arial MT"/>
                <a:cs typeface="Arial MT"/>
              </a:rPr>
              <a:t> </a:t>
            </a:r>
            <a:r>
              <a:rPr lang="en-US" sz="3000" dirty="0">
                <a:solidFill>
                  <a:srgbClr val="333333"/>
                </a:solidFill>
                <a:latin typeface="Arial MT"/>
                <a:cs typeface="Arial MT"/>
              </a:rPr>
              <a:t>contest</a:t>
            </a:r>
            <a:r>
              <a:rPr lang="en-US" sz="3000" spc="255" dirty="0">
                <a:solidFill>
                  <a:srgbClr val="333333"/>
                </a:solidFill>
                <a:latin typeface="Arial MT"/>
                <a:cs typeface="Arial MT"/>
              </a:rPr>
              <a:t> </a:t>
            </a:r>
            <a:r>
              <a:rPr lang="en-US" sz="3000" dirty="0">
                <a:solidFill>
                  <a:srgbClr val="333333"/>
                </a:solidFill>
                <a:latin typeface="Arial MT"/>
                <a:cs typeface="Arial MT"/>
              </a:rPr>
              <a:t>room</a:t>
            </a:r>
            <a:r>
              <a:rPr lang="en-US" sz="3000" spc="240" dirty="0">
                <a:solidFill>
                  <a:srgbClr val="333333"/>
                </a:solidFill>
                <a:latin typeface="Arial MT"/>
                <a:cs typeface="Arial MT"/>
              </a:rPr>
              <a:t> </a:t>
            </a:r>
            <a:r>
              <a:rPr lang="en-US" sz="3000" spc="-8" dirty="0">
                <a:solidFill>
                  <a:srgbClr val="333333"/>
                </a:solidFill>
                <a:latin typeface="Arial MT"/>
                <a:cs typeface="Arial MT"/>
              </a:rPr>
              <a:t>is </a:t>
            </a:r>
            <a:r>
              <a:rPr lang="en-US" sz="3000" spc="-893" dirty="0">
                <a:solidFill>
                  <a:srgbClr val="333333"/>
                </a:solidFill>
                <a:latin typeface="Arial MT"/>
                <a:cs typeface="Arial MT"/>
              </a:rPr>
              <a:t> </a:t>
            </a:r>
            <a:r>
              <a:rPr lang="en-US" sz="3000" spc="-8" dirty="0">
                <a:solidFill>
                  <a:srgbClr val="333333"/>
                </a:solidFill>
                <a:latin typeface="Arial MT"/>
                <a:cs typeface="Arial MT"/>
              </a:rPr>
              <a:t>ready and</a:t>
            </a:r>
            <a:r>
              <a:rPr lang="en-US" sz="3000" spc="23" dirty="0">
                <a:solidFill>
                  <a:srgbClr val="333333"/>
                </a:solidFill>
                <a:latin typeface="Arial MT"/>
                <a:cs typeface="Arial MT"/>
              </a:rPr>
              <a:t> </a:t>
            </a:r>
            <a:r>
              <a:rPr lang="en-US" sz="3000" spc="-8" dirty="0">
                <a:solidFill>
                  <a:srgbClr val="333333"/>
                </a:solidFill>
                <a:latin typeface="Arial MT"/>
                <a:cs typeface="Arial MT"/>
              </a:rPr>
              <a:t>the</a:t>
            </a:r>
            <a:r>
              <a:rPr lang="en-US" sz="3000" dirty="0">
                <a:solidFill>
                  <a:srgbClr val="333333"/>
                </a:solidFill>
                <a:latin typeface="Arial MT"/>
                <a:cs typeface="Arial MT"/>
              </a:rPr>
              <a:t> </a:t>
            </a:r>
            <a:r>
              <a:rPr lang="en-US" sz="3000" spc="-8" dirty="0">
                <a:solidFill>
                  <a:srgbClr val="333333"/>
                </a:solidFill>
                <a:latin typeface="Arial MT"/>
                <a:cs typeface="Arial MT"/>
              </a:rPr>
              <a:t>doors</a:t>
            </a:r>
            <a:r>
              <a:rPr lang="en-US" sz="3000" spc="15" dirty="0">
                <a:solidFill>
                  <a:srgbClr val="333333"/>
                </a:solidFill>
                <a:latin typeface="Arial MT"/>
                <a:cs typeface="Arial MT"/>
              </a:rPr>
              <a:t> </a:t>
            </a:r>
            <a:r>
              <a:rPr lang="en-US" sz="3000" spc="-8" dirty="0">
                <a:solidFill>
                  <a:srgbClr val="333333"/>
                </a:solidFill>
                <a:latin typeface="Arial MT"/>
                <a:cs typeface="Arial MT"/>
              </a:rPr>
              <a:t>are</a:t>
            </a:r>
            <a:r>
              <a:rPr lang="en-US" sz="3000" spc="23" dirty="0">
                <a:solidFill>
                  <a:srgbClr val="333333"/>
                </a:solidFill>
                <a:latin typeface="Arial MT"/>
                <a:cs typeface="Arial MT"/>
              </a:rPr>
              <a:t> </a:t>
            </a:r>
            <a:r>
              <a:rPr lang="en-US" sz="3000" dirty="0">
                <a:solidFill>
                  <a:srgbClr val="333333"/>
                </a:solidFill>
                <a:latin typeface="Arial MT"/>
                <a:cs typeface="Arial MT"/>
              </a:rPr>
              <a:t>secure</a:t>
            </a:r>
          </a:p>
          <a:p>
            <a:endParaRPr lang="en-US" sz="3000" dirty="0">
              <a:latin typeface="Arial MT"/>
              <a:cs typeface="Arial MT"/>
            </a:endParaRPr>
          </a:p>
          <a:p>
            <a:pPr marL="514350" indent="-514350"/>
            <a:r>
              <a:rPr lang="en-US" sz="3000" spc="-8" dirty="0">
                <a:solidFill>
                  <a:srgbClr val="333333"/>
                </a:solidFill>
                <a:latin typeface="Arial MT"/>
              </a:rPr>
              <a:t>Once the contest has begun, the SAA will ensure there is no in and out of the room </a:t>
            </a:r>
          </a:p>
          <a:p>
            <a:pPr marL="514350" indent="-514350"/>
            <a:endParaRPr lang="en-US" sz="3000" spc="-8" dirty="0">
              <a:solidFill>
                <a:srgbClr val="333333"/>
              </a:solidFill>
              <a:latin typeface="Arial MT"/>
            </a:endParaRPr>
          </a:p>
          <a:p>
            <a:pPr marL="514350" indent="-514350"/>
            <a:r>
              <a:rPr lang="en-US" sz="3000" spc="-8" dirty="0">
                <a:solidFill>
                  <a:srgbClr val="333333"/>
                </a:solidFill>
                <a:latin typeface="Arial MT"/>
              </a:rPr>
              <a:t>Prepare the next Contestant during the one-minute silence</a:t>
            </a:r>
          </a:p>
          <a:p>
            <a:endParaRPr lang="en-US" sz="3000" spc="-8" dirty="0">
              <a:solidFill>
                <a:srgbClr val="333333"/>
              </a:solidFill>
              <a:latin typeface="Arial MT"/>
            </a:endParaRPr>
          </a:p>
        </p:txBody>
      </p:sp>
    </p:spTree>
    <p:extLst>
      <p:ext uri="{BB962C8B-B14F-4D97-AF65-F5344CB8AC3E}">
        <p14:creationId xmlns:p14="http://schemas.microsoft.com/office/powerpoint/2010/main" val="1376463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Contest Flow for 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vert="horz" lIns="137160" tIns="68580" rIns="137160" bIns="68580" rtlCol="0" anchor="t">
            <a:normAutofit fontScale="92500" lnSpcReduction="20000"/>
          </a:bodyPr>
          <a:lstStyle/>
          <a:p>
            <a:r>
              <a:rPr lang="en-US" sz="3000" spc="-8" dirty="0">
                <a:solidFill>
                  <a:srgbClr val="333333"/>
                </a:solidFill>
                <a:latin typeface="Arial MT"/>
              </a:rPr>
              <a:t>Before the contest starts, ensure all contestants have received evaluations notes with pen</a:t>
            </a:r>
          </a:p>
          <a:p>
            <a:endParaRPr lang="en-US" sz="3000" spc="-8" dirty="0">
              <a:solidFill>
                <a:srgbClr val="333333"/>
              </a:solidFill>
              <a:latin typeface="Arial MT"/>
            </a:endParaRPr>
          </a:p>
          <a:p>
            <a:r>
              <a:rPr lang="en-US" sz="3000" spc="-8" dirty="0">
                <a:solidFill>
                  <a:srgbClr val="333333"/>
                </a:solidFill>
                <a:latin typeface="Arial MT"/>
              </a:rPr>
              <a:t>Collect all electronic devices from the contestants ensuring they are either on airplane or mute mode</a:t>
            </a:r>
          </a:p>
          <a:p>
            <a:pPr marL="0" indent="0">
              <a:buNone/>
            </a:pPr>
            <a:endParaRPr lang="en-US" sz="3000" spc="-8" dirty="0">
              <a:solidFill>
                <a:srgbClr val="333333"/>
              </a:solidFill>
              <a:latin typeface="Arial MT"/>
            </a:endParaRPr>
          </a:p>
          <a:p>
            <a:r>
              <a:rPr lang="en-US" sz="3000" spc="-8" dirty="0">
                <a:solidFill>
                  <a:srgbClr val="333333"/>
                </a:solidFill>
                <a:latin typeface="Arial MT"/>
              </a:rPr>
              <a:t>Contestants will be given 5 minutes of silence post the Test Speech to make the Evaluation Notes. They may begin their notes-making during the Test Speech as well</a:t>
            </a:r>
            <a:endParaRPr lang="en-US"/>
          </a:p>
          <a:p>
            <a:pPr marL="0" indent="0">
              <a:buNone/>
            </a:pPr>
            <a:endParaRPr lang="en-US" sz="3000" spc="-8" dirty="0">
              <a:solidFill>
                <a:srgbClr val="333333"/>
              </a:solidFill>
              <a:latin typeface="Arial MT"/>
            </a:endParaRPr>
          </a:p>
          <a:p>
            <a:r>
              <a:rPr lang="en-US" sz="3000" spc="-8" dirty="0">
                <a:solidFill>
                  <a:srgbClr val="333333"/>
                </a:solidFill>
                <a:latin typeface="Arial MT"/>
              </a:rPr>
              <a:t>Contestants are not allowed to take notes on any electronic devices. Use only paper and pen</a:t>
            </a:r>
          </a:p>
          <a:p>
            <a:endParaRPr lang="en-US" sz="3000" spc="-8" dirty="0">
              <a:solidFill>
                <a:srgbClr val="333333"/>
              </a:solidFill>
              <a:latin typeface="Arial MT"/>
            </a:endParaRPr>
          </a:p>
          <a:p>
            <a:r>
              <a:rPr lang="en-US" sz="3000" spc="-8" dirty="0">
                <a:solidFill>
                  <a:srgbClr val="333333"/>
                </a:solidFill>
                <a:latin typeface="Arial MT"/>
              </a:rPr>
              <a:t>Once the Test Speaker has finished the speech, SAA will escort all contestants to the holding area along with the Timer 2 to write their evaluations. Once five(5) minutes are over, Timer shall indicate to stop writing immediately and SAA will collect evaluations notes from all contestants </a:t>
            </a:r>
          </a:p>
          <a:p>
            <a:endParaRPr lang="en-US" sz="3000" spc="-8" dirty="0">
              <a:solidFill>
                <a:srgbClr val="333333"/>
              </a:solidFill>
              <a:latin typeface="Arial MT"/>
            </a:endParaRPr>
          </a:p>
          <a:p>
            <a:r>
              <a:rPr lang="en-US" sz="3000" spc="-8" dirty="0">
                <a:solidFill>
                  <a:srgbClr val="333333"/>
                </a:solidFill>
                <a:latin typeface="Arial MT"/>
              </a:rPr>
              <a:t>The First Contestant shall then be escorted to the contest room to commence the contest along with the Timer2 </a:t>
            </a:r>
          </a:p>
          <a:p>
            <a:pPr marL="428625" indent="-428625"/>
            <a:endParaRPr lang="en-US" sz="3000" dirty="0">
              <a:solidFill>
                <a:srgbClr val="000000"/>
              </a:solidFill>
              <a:latin typeface="Arial" panose="020B0604020202020204" pitchFamily="34" charset="0"/>
            </a:endParaRPr>
          </a:p>
        </p:txBody>
      </p:sp>
    </p:spTree>
    <p:extLst>
      <p:ext uri="{BB962C8B-B14F-4D97-AF65-F5344CB8AC3E}">
        <p14:creationId xmlns:p14="http://schemas.microsoft.com/office/powerpoint/2010/main" val="2066454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Contest Flow for 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a:normAutofit/>
          </a:bodyPr>
          <a:lstStyle/>
          <a:p>
            <a:pPr algn="l"/>
            <a:endParaRPr lang="en-US" sz="2400" dirty="0">
              <a:solidFill>
                <a:srgbClr val="000000"/>
              </a:solidFill>
              <a:latin typeface="Arial" panose="020B0604020202020204" pitchFamily="34" charset="0"/>
            </a:endParaRPr>
          </a:p>
          <a:p>
            <a:pPr marL="514350" indent="-514350"/>
            <a:r>
              <a:rPr lang="en-US" sz="3000" spc="-8" dirty="0">
                <a:solidFill>
                  <a:srgbClr val="333333"/>
                </a:solidFill>
                <a:latin typeface="Arial MT"/>
              </a:rPr>
              <a:t>Please ensure that silence is maintained in the holding area and do not engage in conversations as far as possible</a:t>
            </a:r>
          </a:p>
          <a:p>
            <a:pPr marL="514350" indent="-514350"/>
            <a:r>
              <a:rPr lang="en-US" sz="3000" spc="-8" dirty="0">
                <a:solidFill>
                  <a:srgbClr val="333333"/>
                </a:solidFill>
                <a:latin typeface="Arial MT"/>
              </a:rPr>
              <a:t>SAA needs to be in the holding area all the time until the last contestant has joined the main room </a:t>
            </a:r>
          </a:p>
          <a:p>
            <a:pPr marL="514350" indent="-514350"/>
            <a:r>
              <a:rPr lang="en-US" sz="3000" spc="-8" dirty="0">
                <a:solidFill>
                  <a:srgbClr val="333333"/>
                </a:solidFill>
                <a:latin typeface="Arial MT"/>
              </a:rPr>
              <a:t>Chief SAA to co-ordinate with SAA to prepare each successive contestant during the 1minute of silence</a:t>
            </a:r>
          </a:p>
          <a:p>
            <a:endParaRPr lang="en-US" sz="3000" spc="-8" dirty="0">
              <a:solidFill>
                <a:srgbClr val="333333"/>
              </a:solidFill>
              <a:latin typeface="Arial MT"/>
            </a:endParaRPr>
          </a:p>
          <a:p>
            <a:pPr marL="514350" indent="-514350"/>
            <a:r>
              <a:rPr lang="en-US" sz="3000" spc="-8" dirty="0">
                <a:solidFill>
                  <a:srgbClr val="333333"/>
                </a:solidFill>
                <a:latin typeface="Arial MT"/>
              </a:rPr>
              <a:t>As the contest proceeds, the Sergeant-at-Arms in the holding area will remind contestants to comply with the requirements and uphold the Toastmasters value of integrity</a:t>
            </a:r>
          </a:p>
          <a:p>
            <a:pPr marL="428625" indent="-428625"/>
            <a:endParaRPr lang="en-US" sz="3000" dirty="0">
              <a:solidFill>
                <a:srgbClr val="000000"/>
              </a:solidFill>
              <a:latin typeface="Arial" panose="020B0604020202020204" pitchFamily="34" charset="0"/>
            </a:endParaRPr>
          </a:p>
        </p:txBody>
      </p:sp>
    </p:spTree>
    <p:extLst>
      <p:ext uri="{BB962C8B-B14F-4D97-AF65-F5344CB8AC3E}">
        <p14:creationId xmlns:p14="http://schemas.microsoft.com/office/powerpoint/2010/main" val="1540321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Speaking Order</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a:normAutofit/>
          </a:bodyPr>
          <a:lstStyle/>
          <a:p>
            <a:pPr marL="1047750" lvl="1" indent="-343853">
              <a:spcBef>
                <a:spcPts val="750"/>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1</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a:p>
            <a:pPr marL="1047750" lvl="1" indent="-343853">
              <a:spcBef>
                <a:spcPts val="758"/>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2</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a:p>
            <a:pPr marL="1047750" lvl="1" indent="-343853">
              <a:spcBef>
                <a:spcPts val="743"/>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3</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a:p>
            <a:pPr marL="1047750" lvl="1" indent="-343853">
              <a:spcBef>
                <a:spcPts val="758"/>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4</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a:p>
            <a:pPr marL="1047750" lvl="1" indent="-343853">
              <a:spcBef>
                <a:spcPts val="758"/>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5</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p:txBody>
      </p:sp>
    </p:spTree>
    <p:extLst>
      <p:ext uri="{BB962C8B-B14F-4D97-AF65-F5344CB8AC3E}">
        <p14:creationId xmlns:p14="http://schemas.microsoft.com/office/powerpoint/2010/main" val="1214599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Technical Failure </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a:normAutofit/>
          </a:bodyPr>
          <a:lstStyle/>
          <a:p>
            <a:pPr marL="361950">
              <a:tabLst>
                <a:tab pos="360998" algn="l"/>
                <a:tab pos="361950" algn="l"/>
              </a:tabLst>
            </a:pPr>
            <a:r>
              <a:rPr lang="en-US" sz="3600" spc="-8" dirty="0">
                <a:solidFill>
                  <a:srgbClr val="333333"/>
                </a:solidFill>
                <a:latin typeface="Arial MT"/>
              </a:rPr>
              <a:t>If the Contest cannot be continued due to an unresolved circumstance, it may be postponed to a future date</a:t>
            </a:r>
          </a:p>
          <a:p>
            <a:pPr marL="19050">
              <a:tabLst>
                <a:tab pos="360998" algn="l"/>
                <a:tab pos="361950" algn="l"/>
              </a:tabLst>
            </a:pPr>
            <a:endParaRPr lang="en-US" sz="3600" spc="-8" dirty="0">
              <a:solidFill>
                <a:srgbClr val="333333"/>
              </a:solidFill>
              <a:latin typeface="Arial MT"/>
            </a:endParaRPr>
          </a:p>
        </p:txBody>
      </p:sp>
    </p:spTree>
    <p:extLst>
      <p:ext uri="{BB962C8B-B14F-4D97-AF65-F5344CB8AC3E}">
        <p14:creationId xmlns:p14="http://schemas.microsoft.com/office/powerpoint/2010/main" val="2181057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Handling Protests</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a:normAutofit/>
          </a:bodyPr>
          <a:lstStyle/>
          <a:p>
            <a:pPr marL="361950">
              <a:spcBef>
                <a:spcPts val="1515"/>
              </a:spcBef>
              <a:tabLst>
                <a:tab pos="360998" algn="l"/>
                <a:tab pos="361950" algn="l"/>
              </a:tabLst>
            </a:pPr>
            <a:r>
              <a:rPr lang="en-US" sz="3600" spc="-8" dirty="0">
                <a:solidFill>
                  <a:srgbClr val="333333"/>
                </a:solidFill>
                <a:latin typeface="Arial MT"/>
                <a:cs typeface="Arial MT"/>
              </a:rPr>
              <a:t>The</a:t>
            </a:r>
            <a:r>
              <a:rPr lang="en-US" sz="3600" spc="30" dirty="0">
                <a:solidFill>
                  <a:srgbClr val="333333"/>
                </a:solidFill>
                <a:latin typeface="Arial MT"/>
                <a:cs typeface="Arial MT"/>
              </a:rPr>
              <a:t> </a:t>
            </a:r>
            <a:r>
              <a:rPr lang="en-US" sz="3600" spc="-8" dirty="0">
                <a:solidFill>
                  <a:srgbClr val="333333"/>
                </a:solidFill>
                <a:latin typeface="Arial MT"/>
                <a:cs typeface="Arial MT"/>
              </a:rPr>
              <a:t>Chief</a:t>
            </a:r>
            <a:r>
              <a:rPr lang="en-US" sz="3600" spc="15" dirty="0">
                <a:solidFill>
                  <a:srgbClr val="333333"/>
                </a:solidFill>
                <a:latin typeface="Arial MT"/>
                <a:cs typeface="Arial MT"/>
              </a:rPr>
              <a:t> </a:t>
            </a:r>
            <a:r>
              <a:rPr lang="en-US" sz="3600" spc="-8" dirty="0">
                <a:solidFill>
                  <a:srgbClr val="333333"/>
                </a:solidFill>
                <a:latin typeface="Arial MT"/>
                <a:cs typeface="Arial MT"/>
              </a:rPr>
              <a:t>Judge</a:t>
            </a:r>
            <a:r>
              <a:rPr lang="en-US" sz="3600" spc="30" dirty="0">
                <a:solidFill>
                  <a:srgbClr val="333333"/>
                </a:solidFill>
                <a:latin typeface="Arial MT"/>
                <a:cs typeface="Arial MT"/>
              </a:rPr>
              <a:t> </a:t>
            </a:r>
            <a:r>
              <a:rPr lang="en-US" sz="3600" spc="-8" dirty="0">
                <a:solidFill>
                  <a:srgbClr val="333333"/>
                </a:solidFill>
                <a:latin typeface="Arial MT"/>
                <a:cs typeface="Arial MT"/>
              </a:rPr>
              <a:t>will</a:t>
            </a:r>
            <a:r>
              <a:rPr lang="en-US" sz="3600" spc="8" dirty="0">
                <a:solidFill>
                  <a:srgbClr val="333333"/>
                </a:solidFill>
                <a:latin typeface="Arial MT"/>
                <a:cs typeface="Arial MT"/>
              </a:rPr>
              <a:t> </a:t>
            </a:r>
            <a:r>
              <a:rPr lang="en-US" sz="3600" spc="-8" dirty="0">
                <a:solidFill>
                  <a:srgbClr val="333333"/>
                </a:solidFill>
                <a:latin typeface="Arial MT"/>
                <a:cs typeface="Arial MT"/>
              </a:rPr>
              <a:t>convene</a:t>
            </a:r>
            <a:r>
              <a:rPr lang="en-US" sz="3600" spc="45" dirty="0">
                <a:solidFill>
                  <a:srgbClr val="333333"/>
                </a:solidFill>
                <a:latin typeface="Arial MT"/>
                <a:cs typeface="Arial MT"/>
              </a:rPr>
              <a:t> </a:t>
            </a:r>
            <a:r>
              <a:rPr lang="en-US" sz="3600" spc="-8" dirty="0">
                <a:solidFill>
                  <a:srgbClr val="333333"/>
                </a:solidFill>
                <a:latin typeface="Arial MT"/>
                <a:cs typeface="Arial MT"/>
              </a:rPr>
              <a:t>a</a:t>
            </a:r>
            <a:r>
              <a:rPr lang="en-US" sz="3600" spc="15" dirty="0">
                <a:solidFill>
                  <a:srgbClr val="333333"/>
                </a:solidFill>
                <a:latin typeface="Arial MT"/>
                <a:cs typeface="Arial MT"/>
              </a:rPr>
              <a:t> </a:t>
            </a:r>
            <a:r>
              <a:rPr lang="en-US" sz="3600" spc="-8" dirty="0">
                <a:solidFill>
                  <a:srgbClr val="333333"/>
                </a:solidFill>
                <a:latin typeface="Arial MT"/>
                <a:cs typeface="Arial MT"/>
              </a:rPr>
              <a:t>protest</a:t>
            </a:r>
            <a:r>
              <a:rPr lang="en-US" sz="3600" spc="38" dirty="0">
                <a:solidFill>
                  <a:srgbClr val="333333"/>
                </a:solidFill>
                <a:latin typeface="Arial MT"/>
                <a:cs typeface="Arial MT"/>
              </a:rPr>
              <a:t> </a:t>
            </a:r>
            <a:r>
              <a:rPr lang="en-US" sz="3600" spc="-8" dirty="0">
                <a:solidFill>
                  <a:srgbClr val="333333"/>
                </a:solidFill>
                <a:latin typeface="Arial MT"/>
                <a:cs typeface="Arial MT"/>
              </a:rPr>
              <a:t>hearing</a:t>
            </a:r>
            <a:r>
              <a:rPr lang="en-US" sz="3600" spc="15" dirty="0">
                <a:solidFill>
                  <a:srgbClr val="333333"/>
                </a:solidFill>
                <a:latin typeface="Arial MT"/>
                <a:cs typeface="Arial MT"/>
              </a:rPr>
              <a:t> </a:t>
            </a:r>
            <a:r>
              <a:rPr lang="en-US" sz="3600" spc="-8" dirty="0">
                <a:solidFill>
                  <a:srgbClr val="333333"/>
                </a:solidFill>
                <a:latin typeface="Arial MT"/>
                <a:cs typeface="Arial MT"/>
              </a:rPr>
              <a:t>inside</a:t>
            </a:r>
            <a:r>
              <a:rPr lang="en-US" sz="3600" spc="8" dirty="0">
                <a:solidFill>
                  <a:srgbClr val="333333"/>
                </a:solidFill>
                <a:latin typeface="Arial MT"/>
                <a:cs typeface="Arial MT"/>
              </a:rPr>
              <a:t> </a:t>
            </a:r>
            <a:r>
              <a:rPr lang="en-US" sz="3600" spc="-8" dirty="0">
                <a:solidFill>
                  <a:srgbClr val="333333"/>
                </a:solidFill>
                <a:latin typeface="Arial MT"/>
                <a:cs typeface="Arial MT"/>
              </a:rPr>
              <a:t>the holding area </a:t>
            </a:r>
            <a:endParaRPr lang="en-US" sz="3600" dirty="0">
              <a:latin typeface="Arial MT"/>
              <a:cs typeface="Arial MT"/>
            </a:endParaRPr>
          </a:p>
          <a:p>
            <a:pPr marL="361950">
              <a:spcBef>
                <a:spcPts val="1491"/>
              </a:spcBef>
              <a:tabLst>
                <a:tab pos="360998" algn="l"/>
                <a:tab pos="361950" algn="l"/>
              </a:tabLst>
            </a:pPr>
            <a:r>
              <a:rPr lang="en-US" sz="3600" spc="-8" dirty="0">
                <a:solidFill>
                  <a:srgbClr val="333333"/>
                </a:solidFill>
                <a:latin typeface="Arial MT"/>
                <a:cs typeface="Arial MT"/>
              </a:rPr>
              <a:t>All</a:t>
            </a:r>
            <a:r>
              <a:rPr lang="en-US" sz="3600" dirty="0">
                <a:solidFill>
                  <a:srgbClr val="333333"/>
                </a:solidFill>
                <a:latin typeface="Arial MT"/>
                <a:cs typeface="Arial MT"/>
              </a:rPr>
              <a:t> </a:t>
            </a:r>
            <a:r>
              <a:rPr lang="en-US" sz="3600" spc="-8" dirty="0">
                <a:solidFill>
                  <a:srgbClr val="333333"/>
                </a:solidFill>
                <a:latin typeface="Arial MT"/>
                <a:cs typeface="Arial MT"/>
              </a:rPr>
              <a:t>the</a:t>
            </a:r>
            <a:r>
              <a:rPr lang="en-US" sz="3600" spc="8" dirty="0">
                <a:solidFill>
                  <a:srgbClr val="333333"/>
                </a:solidFill>
                <a:latin typeface="Arial MT"/>
                <a:cs typeface="Arial MT"/>
              </a:rPr>
              <a:t> </a:t>
            </a:r>
            <a:r>
              <a:rPr lang="en-US" sz="3600" spc="-8" dirty="0">
                <a:solidFill>
                  <a:srgbClr val="333333"/>
                </a:solidFill>
                <a:latin typeface="Arial MT"/>
                <a:cs typeface="Arial MT"/>
              </a:rPr>
              <a:t>Voting</a:t>
            </a:r>
            <a:r>
              <a:rPr lang="en-US" sz="3600" spc="23" dirty="0">
                <a:solidFill>
                  <a:srgbClr val="333333"/>
                </a:solidFill>
                <a:latin typeface="Arial MT"/>
                <a:cs typeface="Arial MT"/>
              </a:rPr>
              <a:t> </a:t>
            </a:r>
            <a:r>
              <a:rPr lang="en-US" sz="3600" spc="-8" dirty="0">
                <a:solidFill>
                  <a:srgbClr val="333333"/>
                </a:solidFill>
                <a:latin typeface="Arial MT"/>
                <a:cs typeface="Arial MT"/>
              </a:rPr>
              <a:t>Judges</a:t>
            </a:r>
            <a:r>
              <a:rPr lang="en-US" sz="3600" spc="23" dirty="0">
                <a:solidFill>
                  <a:srgbClr val="333333"/>
                </a:solidFill>
                <a:latin typeface="Arial MT"/>
                <a:cs typeface="Arial MT"/>
              </a:rPr>
              <a:t> </a:t>
            </a:r>
            <a:r>
              <a:rPr lang="en-US" sz="3600" spc="-8" dirty="0">
                <a:solidFill>
                  <a:srgbClr val="333333"/>
                </a:solidFill>
                <a:latin typeface="Arial MT"/>
                <a:cs typeface="Arial MT"/>
              </a:rPr>
              <a:t>will</a:t>
            </a:r>
            <a:r>
              <a:rPr lang="en-US" sz="3600" spc="8" dirty="0">
                <a:solidFill>
                  <a:srgbClr val="333333"/>
                </a:solidFill>
                <a:latin typeface="Arial MT"/>
                <a:cs typeface="Arial MT"/>
              </a:rPr>
              <a:t> </a:t>
            </a:r>
            <a:r>
              <a:rPr lang="en-US" sz="3600" spc="-8" dirty="0">
                <a:solidFill>
                  <a:srgbClr val="333333"/>
                </a:solidFill>
                <a:latin typeface="Arial MT"/>
                <a:cs typeface="Arial MT"/>
              </a:rPr>
              <a:t>be</a:t>
            </a:r>
            <a:r>
              <a:rPr lang="en-US" sz="3600" spc="8" dirty="0">
                <a:solidFill>
                  <a:srgbClr val="333333"/>
                </a:solidFill>
                <a:latin typeface="Arial MT"/>
                <a:cs typeface="Arial MT"/>
              </a:rPr>
              <a:t> </a:t>
            </a:r>
            <a:r>
              <a:rPr lang="en-US" sz="3600" spc="-8" dirty="0">
                <a:solidFill>
                  <a:srgbClr val="333333"/>
                </a:solidFill>
                <a:latin typeface="Arial MT"/>
                <a:cs typeface="Arial MT"/>
              </a:rPr>
              <a:t>called</a:t>
            </a:r>
            <a:r>
              <a:rPr lang="en-US" sz="3600" spc="30" dirty="0">
                <a:solidFill>
                  <a:srgbClr val="333333"/>
                </a:solidFill>
                <a:latin typeface="Arial MT"/>
                <a:cs typeface="Arial MT"/>
              </a:rPr>
              <a:t> </a:t>
            </a:r>
            <a:r>
              <a:rPr lang="en-US" sz="3600" spc="-8" dirty="0">
                <a:solidFill>
                  <a:srgbClr val="333333"/>
                </a:solidFill>
                <a:latin typeface="Arial MT"/>
                <a:cs typeface="Arial MT"/>
              </a:rPr>
              <a:t>into</a:t>
            </a:r>
            <a:r>
              <a:rPr lang="en-US" sz="3600" dirty="0">
                <a:solidFill>
                  <a:srgbClr val="333333"/>
                </a:solidFill>
                <a:latin typeface="Arial MT"/>
                <a:cs typeface="Arial MT"/>
              </a:rPr>
              <a:t> </a:t>
            </a:r>
            <a:r>
              <a:rPr lang="en-US" sz="3600" spc="-8" dirty="0">
                <a:solidFill>
                  <a:srgbClr val="333333"/>
                </a:solidFill>
                <a:latin typeface="Arial MT"/>
                <a:cs typeface="Arial MT"/>
              </a:rPr>
              <a:t>the</a:t>
            </a:r>
            <a:r>
              <a:rPr lang="en-US" sz="3600" spc="45" dirty="0">
                <a:solidFill>
                  <a:srgbClr val="333333"/>
                </a:solidFill>
                <a:latin typeface="Arial MT"/>
                <a:cs typeface="Arial MT"/>
              </a:rPr>
              <a:t> holding area</a:t>
            </a:r>
          </a:p>
          <a:p>
            <a:pPr marL="361950">
              <a:spcBef>
                <a:spcPts val="1491"/>
              </a:spcBef>
              <a:tabLst>
                <a:tab pos="360998" algn="l"/>
                <a:tab pos="361950" algn="l"/>
              </a:tabLst>
            </a:pPr>
            <a:r>
              <a:rPr lang="en-US" sz="3600" spc="45" dirty="0">
                <a:solidFill>
                  <a:srgbClr val="333333"/>
                </a:solidFill>
                <a:latin typeface="Arial MT"/>
                <a:cs typeface="Arial MT"/>
              </a:rPr>
              <a:t>Assist Chief Judge if needed </a:t>
            </a:r>
            <a:endParaRPr lang="en-US" sz="3600" spc="-8" dirty="0">
              <a:solidFill>
                <a:srgbClr val="333333"/>
              </a:solidFill>
              <a:latin typeface="Arial MT"/>
              <a:cs typeface="Arial MT"/>
            </a:endParaRPr>
          </a:p>
        </p:txBody>
      </p:sp>
    </p:spTree>
    <p:extLst>
      <p:ext uri="{BB962C8B-B14F-4D97-AF65-F5344CB8AC3E}">
        <p14:creationId xmlns:p14="http://schemas.microsoft.com/office/powerpoint/2010/main" val="2366347218"/>
      </p:ext>
    </p:extLst>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283</TotalTime>
  <Words>752</Words>
  <Application>Microsoft Office PowerPoint</Application>
  <PresentationFormat>Custom</PresentationFormat>
  <Paragraphs>76</Paragraphs>
  <Slides>11</Slides>
  <Notes>1</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11</vt:i4>
      </vt:variant>
    </vt:vector>
  </HeadingPairs>
  <TitlesOfParts>
    <vt:vector size="24" baseType="lpstr">
      <vt:lpstr>Gotham</vt:lpstr>
      <vt:lpstr>Arial MT</vt:lpstr>
      <vt:lpstr>Aptos Display</vt:lpstr>
      <vt:lpstr>Montserrat</vt:lpstr>
      <vt:lpstr>Arial</vt:lpstr>
      <vt:lpstr>Calibri</vt:lpstr>
      <vt:lpstr>Aptos</vt:lpstr>
      <vt:lpstr>Play</vt:lpstr>
      <vt:lpstr>Office Theme</vt:lpstr>
      <vt:lpstr>2_Custom Design</vt:lpstr>
      <vt:lpstr>1_Custom Design</vt:lpstr>
      <vt:lpstr>1_Office Theme</vt:lpstr>
      <vt:lpstr>Custom Design</vt:lpstr>
      <vt:lpstr>PowerPoint Presentation</vt:lpstr>
      <vt:lpstr>Basics of Evaluation Contest</vt:lpstr>
      <vt:lpstr>Basics of Evaluation Contest</vt:lpstr>
      <vt:lpstr>Basics of Evaluation Contest</vt:lpstr>
      <vt:lpstr>Contest Flow for Evaluation Contest</vt:lpstr>
      <vt:lpstr>Contest Flow for Evaluation Contest</vt:lpstr>
      <vt:lpstr>Speaking Order</vt:lpstr>
      <vt:lpstr>Technical Failure </vt:lpstr>
      <vt:lpstr>Handling Protests</vt:lpstr>
      <vt:lpstr>Evaluation Contest</vt:lpstr>
      <vt:lpstr>Evaluation Contest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23</cp:revision>
  <dcterms:created xsi:type="dcterms:W3CDTF">2006-08-16T00:00:00Z</dcterms:created>
  <dcterms:modified xsi:type="dcterms:W3CDTF">2026-07-25T20:38:16Z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