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266" r:id="rId7"/>
    <p:sldId id="284" r:id="rId8"/>
    <p:sldId id="308" r:id="rId9"/>
    <p:sldId id="309" r:id="rId10"/>
    <p:sldId id="310" r:id="rId11"/>
    <p:sldId id="311" r:id="rId12"/>
    <p:sldId id="301" r:id="rId13"/>
    <p:sldId id="302" r:id="rId14"/>
  </p:sldIdLst>
  <p:sldSz cx="18288000" cy="10287000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Play" panose="020B0604020202020204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09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buClr>
                <a:srgbClr val="004165"/>
              </a:buClr>
              <a:buSzPts val="3600"/>
            </a:pPr>
            <a:r>
              <a:rPr lang="en-US" sz="4400" b="1" dirty="0">
                <a:solidFill>
                  <a:srgbClr val="004165"/>
                </a:solidFill>
                <a:latin typeface="Arial"/>
                <a:ea typeface="Arial"/>
                <a:cs typeface="Arial"/>
                <a:sym typeface="Arial"/>
              </a:rPr>
              <a:t>Ballot Counters Briefing</a:t>
            </a:r>
            <a:endParaRPr lang="en-US" sz="2000" dirty="0"/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N" sz="8100" spc="-8" dirty="0">
                <a:latin typeface="Gotham" panose="02000504050000020004" pitchFamily="2" charset="0"/>
              </a:rPr>
              <a:t>Humorous Speech </a:t>
            </a:r>
            <a:r>
              <a:rPr lang="en-US" sz="8100" spc="-8" dirty="0">
                <a:latin typeface="Gotham" panose="02000504050000020004" pitchFamily="2" charset="0"/>
              </a:rPr>
              <a:t>Contest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2" y="2384477"/>
            <a:ext cx="8815847" cy="6302324"/>
          </a:xfrm>
        </p:spPr>
        <p:txBody>
          <a:bodyPr>
            <a:normAutofit/>
          </a:bodyPr>
          <a:lstStyle/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You will be responsible for collecting ballots from the voting judges. Judges will be equally assigned to both Ballot Counters.</a:t>
            </a: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endParaRPr lang="en-US" sz="3000" spc="-8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names of the judges will be shared with you in advance.</a:t>
            </a: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endParaRPr lang="en-US" sz="3000" spc="-8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Timer’s Sheet will be collected by the Chief Judge.</a:t>
            </a: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endParaRPr lang="en-US" sz="3000" spc="-8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3400" marR="610551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ballot from the Tie-Breaking Judge will be collected only by the Chief Judge.</a:t>
            </a:r>
            <a:endParaRPr lang="en-US" sz="3000" dirty="0">
              <a:latin typeface="Arial MT"/>
              <a:cs typeface="Arial MT"/>
            </a:endParaRPr>
          </a:p>
        </p:txBody>
      </p:sp>
      <p:pic>
        <p:nvPicPr>
          <p:cNvPr id="2" name="object 4">
            <a:extLst>
              <a:ext uri="{FF2B5EF4-FFF2-40B4-BE49-F238E27FC236}">
                <a16:creationId xmlns:a16="http://schemas.microsoft.com/office/drawing/2014/main" id="{6ADF1D36-DB4A-B0CF-2F76-9E750818618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13897" y="2146554"/>
            <a:ext cx="6416802" cy="59938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7107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300" y="2302181"/>
            <a:ext cx="8402894" cy="6302324"/>
          </a:xfrm>
        </p:spPr>
        <p:txBody>
          <a:bodyPr>
            <a:normAutofit/>
          </a:bodyPr>
          <a:lstStyle/>
          <a:p>
            <a:pPr marL="533400" marR="2667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r>
              <a:rPr lang="en-US" sz="3000" dirty="0">
                <a:latin typeface="Arial MT"/>
                <a:cs typeface="Arial MT"/>
              </a:rPr>
              <a:t>You shall collect the ballot from each assigned Voting Judge in person.</a:t>
            </a:r>
          </a:p>
          <a:p>
            <a:pPr marL="533400" marR="2667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endParaRPr lang="en-US" sz="3000" dirty="0">
              <a:latin typeface="Arial MT"/>
              <a:cs typeface="Arial MT"/>
            </a:endParaRPr>
          </a:p>
          <a:p>
            <a:pPr marL="533400" marR="2667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r>
              <a:rPr lang="en-US" sz="3000" dirty="0">
                <a:latin typeface="Arial MT"/>
                <a:cs typeface="Arial MT"/>
              </a:rPr>
              <a:t>Please verify that the ballots are signed and include the name of the Judge.</a:t>
            </a:r>
          </a:p>
          <a:p>
            <a:pPr marL="533400" marR="2667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endParaRPr lang="en-US" sz="3000" dirty="0">
              <a:latin typeface="Arial MT"/>
              <a:cs typeface="Arial MT"/>
            </a:endParaRPr>
          </a:p>
          <a:p>
            <a:pPr marL="533400" marR="2667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r>
              <a:rPr lang="en-US" sz="3000" dirty="0">
                <a:latin typeface="Arial MT"/>
                <a:cs typeface="Arial MT"/>
              </a:rPr>
              <a:t>Unsigned ballots will be discarded.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3159B3-AC3D-44AD-3EF8-ED53D87B3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4551" y="2793207"/>
            <a:ext cx="8285595" cy="23502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58998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 fontScale="92500"/>
          </a:bodyPr>
          <a:lstStyle/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dirty="0">
                <a:latin typeface="Arial MT"/>
                <a:cs typeface="Arial MT"/>
              </a:rPr>
              <a:t>Once the ballots are collected, the Ballot Counters, along with the Chief Judge, will proceed to the breakout room or holding area.</a:t>
            </a: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dirty="0">
                <a:latin typeface="Arial MT"/>
                <a:cs typeface="Arial MT"/>
              </a:rPr>
              <a:t>Each Ballot Counter will tally the scores independently.</a:t>
            </a: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dirty="0">
                <a:latin typeface="Arial MT"/>
                <a:cs typeface="Arial MT"/>
              </a:rPr>
              <a:t>The individual Counters' Tally Sheets will be collated in the breakout room/holding area, and the ballot counting process will be completed.</a:t>
            </a: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dirty="0">
                <a:latin typeface="Arial MT"/>
                <a:cs typeface="Arial MT"/>
              </a:rPr>
              <a:t>The Chief Judge will inform the team if there are any time disqualifications.</a:t>
            </a: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dirty="0">
                <a:latin typeface="Arial MT"/>
                <a:cs typeface="Arial MT"/>
              </a:rPr>
              <a:t>The final Tally Sheet will be filled by identifying all qualified contestants and valid ballots, and the final scores will be calculated.</a:t>
            </a:r>
          </a:p>
          <a:p>
            <a:pPr marL="447675" marR="7620" indent="-428625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1" y="1714500"/>
            <a:ext cx="5422862" cy="65019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28749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53340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Write the names of the contestants across the top of the Tally Sheet.</a:t>
            </a:r>
          </a:p>
          <a:p>
            <a:pPr marL="53340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3729038" algn="l"/>
              </a:tabLst>
            </a:pPr>
            <a:endParaRPr lang="en-US" sz="3300" dirty="0">
              <a:latin typeface="Arial MT"/>
              <a:cs typeface="Arial MT"/>
            </a:endParaRPr>
          </a:p>
          <a:p>
            <a:pPr marL="53340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Write the names of the judges in the column on the left.</a:t>
            </a:r>
          </a:p>
          <a:p>
            <a:pPr marL="53340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3729038" algn="l"/>
              </a:tabLst>
            </a:pPr>
            <a:endParaRPr lang="en-US" sz="3300" dirty="0">
              <a:latin typeface="Arial MT"/>
              <a:cs typeface="Arial MT"/>
            </a:endParaRPr>
          </a:p>
          <a:p>
            <a:pPr marL="53340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Under each contestant's name, enter the points awarded by each judge.</a:t>
            </a:r>
          </a:p>
          <a:p>
            <a:pPr marL="1200150" indent="-685800" algn="just">
              <a:spcBef>
                <a:spcPts val="143"/>
              </a:spcBef>
              <a:buFont typeface="Wingdings" panose="05000000000000000000" pitchFamily="2" charset="2"/>
              <a:buChar char="ü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3 points for First Place</a:t>
            </a:r>
          </a:p>
          <a:p>
            <a:pPr marL="1200150" indent="-685800" algn="just">
              <a:spcBef>
                <a:spcPts val="143"/>
              </a:spcBef>
              <a:buFont typeface="Wingdings" panose="05000000000000000000" pitchFamily="2" charset="2"/>
              <a:buChar char="ü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2 points for Second Place</a:t>
            </a:r>
          </a:p>
          <a:p>
            <a:pPr marL="1200150" indent="-685800" algn="just">
              <a:spcBef>
                <a:spcPts val="143"/>
              </a:spcBef>
              <a:buFont typeface="Wingdings" panose="05000000000000000000" pitchFamily="2" charset="2"/>
              <a:buChar char="ü"/>
              <a:tabLst>
                <a:tab pos="360998" algn="l"/>
                <a:tab pos="361950" algn="l"/>
                <a:tab pos="3729038" algn="l"/>
              </a:tabLst>
            </a:pPr>
            <a:r>
              <a:rPr lang="en-US" sz="3300" dirty="0">
                <a:latin typeface="Arial MT"/>
                <a:cs typeface="Arial MT"/>
              </a:rPr>
              <a:t>1 point for Third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685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 fontScale="92500" lnSpcReduction="10000"/>
          </a:bodyPr>
          <a:lstStyle/>
          <a:p>
            <a:pPr marL="533400" indent="-514350" algn="just">
              <a:spcBef>
                <a:spcPts val="1658"/>
              </a:spcBef>
              <a:buClr>
                <a:srgbClr val="333333"/>
              </a:buClr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Add up the scores for each contestant.</a:t>
            </a:r>
          </a:p>
          <a:p>
            <a:pPr marL="533400" indent="-514350" algn="just">
              <a:spcBef>
                <a:spcPts val="1658"/>
              </a:spcBef>
              <a:buClr>
                <a:srgbClr val="333333"/>
              </a:buClr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Once all Tally Sheets are complete, compare the totals to ensure consistency. If discrepancies are found, resolve them before proceeding.</a:t>
            </a:r>
          </a:p>
          <a:p>
            <a:pPr marL="533400" indent="-514350" algn="just">
              <a:spcBef>
                <a:spcPts val="1658"/>
              </a:spcBef>
              <a:buClr>
                <a:srgbClr val="333333"/>
              </a:buClr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In case of a tie for any of the top 3 positions, the ranking on the Tie-Breaking Judge’s ballot will be used by the Chief Judge to determine the final result.</a:t>
            </a:r>
          </a:p>
          <a:p>
            <a:pPr marL="533400" indent="-514350" algn="just">
              <a:spcBef>
                <a:spcPts val="1658"/>
              </a:spcBef>
              <a:buClr>
                <a:srgbClr val="333333"/>
              </a:buClr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 Chief Judge will disclose the necessary details from the Tie-Breaking Judge’s ballot to break the tie.</a:t>
            </a:r>
            <a:endParaRPr lang="en-US" sz="33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60785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 fontScale="92500" lnSpcReduction="10000"/>
          </a:bodyPr>
          <a:lstStyle/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dirty="0">
                <a:latin typeface="Arial MT"/>
                <a:cs typeface="Arial MT"/>
              </a:rPr>
              <a:t>Once all discrepancies are resolved and ties are broken, write the names of the top 3 winners on the Tally Sheet.</a:t>
            </a: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endParaRPr lang="en-US" sz="3300" dirty="0">
              <a:latin typeface="Arial MT"/>
              <a:cs typeface="Arial MT"/>
            </a:endParaRP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dirty="0">
                <a:latin typeface="Arial MT"/>
                <a:cs typeface="Arial MT"/>
              </a:rPr>
              <a:t>Keep the Tally Sheet with you until the results are officially announced.</a:t>
            </a: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endParaRPr lang="en-US" sz="3300" dirty="0">
              <a:latin typeface="Arial MT"/>
              <a:cs typeface="Arial MT"/>
            </a:endParaRP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dirty="0">
                <a:latin typeface="Arial MT"/>
                <a:cs typeface="Arial MT"/>
              </a:rPr>
              <a:t>If the winner announcement at the end of the contest is incorrect, immediately interrupt the proceedings to ensure the correct results are declared.</a:t>
            </a: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endParaRPr lang="en-US" sz="3300" dirty="0">
              <a:latin typeface="Arial MT"/>
              <a:cs typeface="Arial MT"/>
            </a:endParaRPr>
          </a:p>
          <a:p>
            <a:pPr marL="533400" marR="7620" indent="-514350" algn="just">
              <a:spcBef>
                <a:spcPts val="143"/>
              </a:spcBef>
              <a:buFont typeface="Wingdings" panose="05000000000000000000" pitchFamily="2" charset="2"/>
              <a:buChar char="§"/>
              <a:tabLst>
                <a:tab pos="360998" algn="l"/>
                <a:tab pos="361950" algn="l"/>
              </a:tabLst>
            </a:pPr>
            <a:r>
              <a:rPr lang="en-US" sz="3300" dirty="0">
                <a:latin typeface="Arial MT"/>
                <a:cs typeface="Arial MT"/>
              </a:rPr>
              <a:t>You must remain present until the results are announced.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9720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B04374F-0AA9-4378-79C1-FC10F61F4AE9}"/>
              </a:ext>
            </a:extLst>
          </p:cNvPr>
          <p:cNvSpPr txBox="1"/>
          <p:nvPr/>
        </p:nvSpPr>
        <p:spPr>
          <a:xfrm>
            <a:off x="1601394" y="2458665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549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</p:spPr>
        <p:txBody>
          <a:bodyPr/>
          <a:lstStyle/>
          <a:p>
            <a:pPr algn="ctr"/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FF9D7D2-1763-6D36-76F2-02336F17F454}"/>
              </a:ext>
            </a:extLst>
          </p:cNvPr>
          <p:cNvSpPr txBox="1"/>
          <p:nvPr/>
        </p:nvSpPr>
        <p:spPr>
          <a:xfrm>
            <a:off x="6256985" y="5134669"/>
            <a:ext cx="6568763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4050" spc="-8" dirty="0">
                <a:solidFill>
                  <a:srgbClr val="333333"/>
                </a:solidFill>
                <a:latin typeface="Arial MT"/>
                <a:cs typeface="Arial MT"/>
              </a:rPr>
              <a:t>,</a:t>
            </a:r>
            <a:r>
              <a:rPr sz="405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Ballot Counters.</a:t>
            </a:r>
            <a:endParaRPr sz="40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69125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613</Words>
  <Application>Microsoft Office PowerPoint</Application>
  <PresentationFormat>Custom</PresentationFormat>
  <Paragraphs>71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Arial</vt:lpstr>
      <vt:lpstr>Aptos Display</vt:lpstr>
      <vt:lpstr>Play</vt:lpstr>
      <vt:lpstr>Wingdings</vt:lpstr>
      <vt:lpstr>Calibri</vt:lpstr>
      <vt:lpstr>Aptos</vt:lpstr>
      <vt:lpstr>Gotham</vt:lpstr>
      <vt:lpstr>Arial MT</vt:lpstr>
      <vt:lpstr>Montserrat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23</cp:revision>
  <dcterms:created xsi:type="dcterms:W3CDTF">2006-08-16T00:00:00Z</dcterms:created>
  <dcterms:modified xsi:type="dcterms:W3CDTF">2026-07-25T20:59:05Z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