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21"/>
  </p:notesMasterIdLst>
  <p:handoutMasterIdLst>
    <p:handoutMasterId r:id="rId22"/>
  </p:handoutMasterIdLst>
  <p:sldIdLst>
    <p:sldId id="256" r:id="rId6"/>
    <p:sldId id="303" r:id="rId7"/>
    <p:sldId id="304" r:id="rId8"/>
    <p:sldId id="305" r:id="rId9"/>
    <p:sldId id="306" r:id="rId10"/>
    <p:sldId id="307" r:id="rId11"/>
    <p:sldId id="290" r:id="rId12"/>
    <p:sldId id="308" r:id="rId13"/>
    <p:sldId id="295" r:id="rId14"/>
    <p:sldId id="296" r:id="rId15"/>
    <p:sldId id="298" r:id="rId16"/>
    <p:sldId id="299" r:id="rId17"/>
    <p:sldId id="300" r:id="rId18"/>
    <p:sldId id="301" r:id="rId19"/>
    <p:sldId id="302" r:id="rId20"/>
  </p:sldIdLst>
  <p:sldSz cx="18288000" cy="10287000"/>
  <p:notesSz cx="6858000" cy="9144000"/>
  <p:embeddedFontLst>
    <p:embeddedFont>
      <p:font typeface="Montserrat" panose="00000500000000000000" pitchFamily="2" charset="0"/>
      <p:regular r:id="rId23"/>
      <p:bold r:id="rId24"/>
      <p:italic r:id="rId25"/>
      <p:boldItalic r:id="rId26"/>
    </p:embeddedFont>
    <p:embeddedFont>
      <p:font typeface="Play" panose="020B0604020202020204" charset="0"/>
      <p:regular r:id="rId27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1675EE-4FD7-448D-A795-3EBB729428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72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400" b="1" dirty="0">
                <a:solidFill>
                  <a:srgbClr val="004165"/>
                </a:solidFill>
                <a:latin typeface="Gotham" panose="02000504050000020004" pitchFamily="2" charset="0"/>
              </a:rPr>
              <a:t>Contestants Briefing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N" sz="8100" spc="-8" dirty="0">
                <a:latin typeface="Gotham" panose="02000504050000020004" pitchFamily="2" charset="0"/>
              </a:rPr>
              <a:t>Humorous Speech </a:t>
            </a:r>
            <a:r>
              <a:rPr lang="en-US" sz="8100" spc="-8" dirty="0">
                <a:latin typeface="Gotham" panose="02000504050000020004" pitchFamily="2" charset="0"/>
              </a:rPr>
              <a:t>Contest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Technical Failure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6E913208-22B4-E334-A8D6-67A73C676FDA}"/>
              </a:ext>
            </a:extLst>
          </p:cNvPr>
          <p:cNvSpPr txBox="1"/>
          <p:nvPr/>
        </p:nvSpPr>
        <p:spPr>
          <a:xfrm>
            <a:off x="1601396" y="2458667"/>
            <a:ext cx="14857805" cy="2208297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dirty="0">
                <a:solidFill>
                  <a:srgbClr val="000000"/>
                </a:solidFill>
                <a:latin typeface="Arial MT"/>
              </a:rPr>
              <a:t>If the contest cannot continue due to an unresolved circumstance, it may be postponed to a future date.</a:t>
            </a:r>
          </a:p>
          <a:p>
            <a:pPr marL="428625" indent="-428625" algn="just">
              <a:buFont typeface="Wingdings" panose="05000000000000000000" pitchFamily="2" charset="2"/>
              <a:buChar char="§"/>
            </a:pPr>
            <a:endParaRPr lang="en-US" sz="2700" dirty="0">
              <a:solidFill>
                <a:srgbClr val="000000"/>
              </a:solidFill>
              <a:latin typeface="Arial MT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dirty="0">
                <a:solidFill>
                  <a:srgbClr val="000000"/>
                </a:solidFill>
                <a:latin typeface="Arial MT"/>
              </a:rPr>
              <a:t>If either timer loses connection or encounters a technical failure during a contestant’s performance, the affected contestant will be granted an additional 30 seconds.</a:t>
            </a:r>
            <a:endParaRPr lang="en-US" sz="2700" dirty="0">
              <a:latin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220661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Protests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964DCF9D-22C1-B9A9-F963-2DF5E1B74D5D}"/>
              </a:ext>
            </a:extLst>
          </p:cNvPr>
          <p:cNvSpPr txBox="1"/>
          <p:nvPr/>
        </p:nvSpPr>
        <p:spPr>
          <a:xfrm>
            <a:off x="1546532" y="2094274"/>
            <a:ext cx="15506733" cy="636328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Voting judges may raise a protest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only on the grounds of:</a:t>
            </a:r>
          </a:p>
          <a:p>
            <a:pPr marL="1114425" lvl="1" indent="-428625" algn="just">
              <a:buFont typeface="Courier New" panose="02070309020205020404" pitchFamily="49" charset="0"/>
              <a:buChar char="o"/>
            </a:pP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Originality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of the speech, or</a:t>
            </a:r>
          </a:p>
          <a:p>
            <a:pPr marL="1114425" lvl="1" indent="-428625" algn="just">
              <a:buFont typeface="Courier New" panose="02070309020205020404" pitchFamily="49" charset="0"/>
              <a:buChar char="o"/>
            </a:pP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Reference to another contestant or their speech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delivered at the same event.</a:t>
            </a:r>
          </a:p>
          <a:p>
            <a:pPr marL="1114425" lvl="1" indent="-428625" algn="just">
              <a:buFont typeface="Courier New" panose="02070309020205020404" pitchFamily="49" charset="0"/>
              <a:buChar char="o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Contestants must create their own speeches, and each speech must be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substantially original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28625" indent="-428625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Quoted material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may be used but must not exceed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25% of the speech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, and all sources must be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properly credited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 Failure to give credit for quoted sources is a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valid ground for protest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28625" indent="-428625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If a contestant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refers to another contestant or their speech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in the same contest, it is also considered a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ground for protest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28625" indent="-428625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Protests must be lodged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before the contest is adjourned and results are announced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28625" indent="-428625" algn="just"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8625" indent="-428625"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All protests must be submitted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only to the Contest Chair or the Chief Judge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20125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Protests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1C68847D-3F6B-231B-73E1-0DA7F1918939}"/>
              </a:ext>
            </a:extLst>
          </p:cNvPr>
          <p:cNvSpPr txBox="1"/>
          <p:nvPr/>
        </p:nvSpPr>
        <p:spPr>
          <a:xfrm>
            <a:off x="1396969" y="1666138"/>
            <a:ext cx="15735332" cy="7348165"/>
          </a:xfrm>
          <a:prstGeom prst="rect">
            <a:avLst/>
          </a:prstGeom>
        </p:spPr>
        <p:txBody>
          <a:bodyPr vert="horz" wrap="square" lIns="0" tIns="129540" rIns="0" bIns="0" rtlCol="0" anchor="t">
            <a:spAutoFit/>
          </a:bodyPr>
          <a:lstStyle/>
          <a:p>
            <a:r>
              <a:rPr lang="en-US" sz="2700" b="1" dirty="0">
                <a:latin typeface="Arial MT"/>
              </a:rPr>
              <a:t>If a voting judge raises a protest</a:t>
            </a:r>
            <a:r>
              <a:rPr lang="en-US" sz="2700" dirty="0">
                <a:latin typeface="Arial MT"/>
              </a:rPr>
              <a:t>, 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dirty="0">
                <a:latin typeface="Arial MT"/>
              </a:rPr>
              <a:t>The Chief Judge will convene a protest hearing in a holding area.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dirty="0">
                <a:latin typeface="Arial MT"/>
              </a:rPr>
              <a:t>The protesting judge will be asked to present supporting evidence for the protest.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dirty="0">
                <a:latin typeface="Arial MT"/>
              </a:rPr>
              <a:t>If the protest is found to be substantial, the concerned contestant will be invited into the breakout room to present their case.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endParaRPr lang="en-US" sz="2700" dirty="0">
              <a:latin typeface="Arial MT"/>
            </a:endParaRPr>
          </a:p>
          <a:p>
            <a:r>
              <a:rPr lang="en-US" sz="27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a contestant lodges a protest, </a:t>
            </a:r>
          </a:p>
          <a:p>
            <a:pPr marL="446723" marR="344805" indent="-428625" algn="just">
              <a:buFont typeface="Wingdings" panose="05000000000000000000" pitchFamily="2" charset="2"/>
              <a:buChar char="§"/>
              <a:tabLst>
                <a:tab pos="286703" algn="l"/>
              </a:tabLst>
            </a:pPr>
            <a:r>
              <a:rPr lang="en-US" sz="27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Chief Judge will convene a protest hearing in a holding area.</a:t>
            </a:r>
          </a:p>
          <a:p>
            <a:pPr marL="446723" marR="344805" indent="-428625" algn="just">
              <a:buFont typeface="Wingdings" panose="05000000000000000000" pitchFamily="2" charset="2"/>
              <a:buChar char="§"/>
              <a:tabLst>
                <a:tab pos="286703" algn="l"/>
              </a:tabLst>
            </a:pPr>
            <a:r>
              <a:rPr lang="en-US" sz="27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contestant will present evidence in support of the protest.</a:t>
            </a:r>
          </a:p>
          <a:p>
            <a:pPr marL="446723" marR="344805" indent="-428625" algn="just">
              <a:buFont typeface="Wingdings" panose="05000000000000000000" pitchFamily="2" charset="2"/>
              <a:buChar char="§"/>
              <a:tabLst>
                <a:tab pos="286703" algn="l"/>
              </a:tabLst>
            </a:pPr>
            <a:r>
              <a:rPr lang="en-US" sz="27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protest is found to be substantial, the protesting contestant will be moved out, and the concerned contestant will be brought into the breakout room to present their case.</a:t>
            </a:r>
          </a:p>
          <a:p>
            <a:pPr marL="18098" marR="344805" algn="just">
              <a:spcBef>
                <a:spcPts val="1185"/>
              </a:spcBef>
              <a:tabLst>
                <a:tab pos="286703" algn="l"/>
              </a:tabLst>
            </a:pPr>
            <a:endParaRPr lang="en-US" sz="2700" dirty="0">
              <a:solidFill>
                <a:srgbClr val="FF0000"/>
              </a:solidFill>
              <a:latin typeface="Arial"/>
              <a:cs typeface="Arial"/>
            </a:endParaRPr>
          </a:p>
          <a:p>
            <a:pPr algn="just"/>
            <a:r>
              <a:rPr lang="en-US" sz="2700" i="1" dirty="0">
                <a:latin typeface="Arial MT"/>
              </a:rPr>
              <a:t>All </a:t>
            </a:r>
            <a:r>
              <a:rPr lang="en-US" sz="2700" b="1" i="1" dirty="0">
                <a:latin typeface="Arial MT"/>
              </a:rPr>
              <a:t>voting judges</a:t>
            </a:r>
            <a:r>
              <a:rPr lang="en-US" sz="2700" i="1" dirty="0">
                <a:latin typeface="Arial MT"/>
              </a:rPr>
              <a:t> will be called into the holding area for the protest hearing. A </a:t>
            </a:r>
            <a:r>
              <a:rPr lang="en-US" sz="2700" b="1" i="1" dirty="0">
                <a:latin typeface="Arial MT"/>
              </a:rPr>
              <a:t>majority of the voting judges must agree</a:t>
            </a:r>
            <a:r>
              <a:rPr lang="en-US" sz="2700" i="1" dirty="0">
                <a:latin typeface="Arial MT"/>
              </a:rPr>
              <a:t> in order to disqualify a contestant. The </a:t>
            </a:r>
            <a:r>
              <a:rPr lang="en-US" sz="2700" b="1" i="1" dirty="0">
                <a:latin typeface="Arial MT"/>
              </a:rPr>
              <a:t>decision of the judges is final</a:t>
            </a:r>
            <a:r>
              <a:rPr lang="en-US" sz="2700" i="1" dirty="0">
                <a:latin typeface="Arial MT"/>
              </a:rPr>
              <a:t>.</a:t>
            </a:r>
          </a:p>
          <a:p>
            <a:pPr algn="just"/>
            <a:endParaRPr lang="en-US" sz="2700" dirty="0"/>
          </a:p>
          <a:p>
            <a:pPr algn="just"/>
            <a:r>
              <a:rPr lang="en-US" sz="2700" dirty="0">
                <a:solidFill>
                  <a:srgbClr val="FF0000"/>
                </a:solidFill>
              </a:rPr>
              <a:t>The </a:t>
            </a:r>
            <a:r>
              <a:rPr lang="en-US" sz="2700" b="1" dirty="0">
                <a:solidFill>
                  <a:srgbClr val="FF0000"/>
                </a:solidFill>
              </a:rPr>
              <a:t>Chief Judge will neither vote nor determine the validity of the protest</a:t>
            </a:r>
            <a:r>
              <a:rPr lang="en-US" sz="2700" dirty="0">
                <a:solidFill>
                  <a:srgbClr val="FF0000"/>
                </a:solidFill>
              </a:rPr>
              <a:t>. Their role is solely to </a:t>
            </a:r>
            <a:r>
              <a:rPr lang="en-US" sz="2700" b="1" dirty="0">
                <a:solidFill>
                  <a:srgbClr val="FF0000"/>
                </a:solidFill>
              </a:rPr>
              <a:t>facilitate the protest hearing</a:t>
            </a:r>
            <a:r>
              <a:rPr lang="en-US" sz="27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2914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A7B1CF18-8814-0A70-8D68-07DF7350F15C}"/>
              </a:ext>
            </a:extLst>
          </p:cNvPr>
          <p:cNvSpPr txBox="1"/>
          <p:nvPr/>
        </p:nvSpPr>
        <p:spPr>
          <a:xfrm>
            <a:off x="1601396" y="2458666"/>
            <a:ext cx="15506733" cy="5214248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9050">
              <a:spcBef>
                <a:spcPts val="1020"/>
              </a:spcBef>
            </a:pPr>
            <a:r>
              <a:rPr lang="en-US" sz="3000" b="1" u="sng" spc="-8" dirty="0">
                <a:solidFill>
                  <a:srgbClr val="333333"/>
                </a:solidFill>
                <a:latin typeface="Arial MT"/>
                <a:cs typeface="Arial"/>
              </a:rPr>
              <a:t>In</a:t>
            </a:r>
            <a:r>
              <a:rPr lang="en-US" sz="3000" b="1" u="sng" spc="-15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lang="en-US" sz="3000" b="1" u="sng" dirty="0">
                <a:solidFill>
                  <a:srgbClr val="333333"/>
                </a:solidFill>
                <a:latin typeface="Arial MT"/>
                <a:cs typeface="Arial"/>
              </a:rPr>
              <a:t>case</a:t>
            </a:r>
            <a:r>
              <a:rPr lang="en-US" sz="3000" b="1" u="sng" spc="-8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lang="en-US" sz="3000" b="1" u="sng" dirty="0">
                <a:solidFill>
                  <a:srgbClr val="333333"/>
                </a:solidFill>
                <a:latin typeface="Arial MT"/>
                <a:cs typeface="Arial"/>
              </a:rPr>
              <a:t>of</a:t>
            </a:r>
            <a:r>
              <a:rPr lang="en-US" sz="3000" b="1" u="sng" spc="-38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lang="en-US" sz="3000" b="1" u="sng" dirty="0">
                <a:solidFill>
                  <a:srgbClr val="333333"/>
                </a:solidFill>
                <a:latin typeface="Arial MT"/>
                <a:cs typeface="Arial"/>
              </a:rPr>
              <a:t>Protests</a:t>
            </a:r>
          </a:p>
          <a:p>
            <a:pPr marL="19050">
              <a:spcBef>
                <a:spcPts val="1020"/>
              </a:spcBef>
            </a:pPr>
            <a:endParaRPr lang="en-US" sz="3000" u="sng" dirty="0">
              <a:latin typeface="Arial MT"/>
              <a:cs typeface="Arial"/>
            </a:endParaRP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b="1" dirty="0">
                <a:latin typeface="Arial MT"/>
              </a:rPr>
              <a:t>Evidence</a:t>
            </a:r>
            <a:r>
              <a:rPr lang="en-US" sz="2700" dirty="0">
                <a:latin typeface="Arial MT"/>
              </a:rPr>
              <a:t> must be presented to support the protest.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endParaRPr lang="en-US" sz="2700" dirty="0">
              <a:latin typeface="Arial MT"/>
            </a:endParaRP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dirty="0">
                <a:latin typeface="Arial MT"/>
              </a:rPr>
              <a:t>The </a:t>
            </a:r>
            <a:r>
              <a:rPr lang="en-US" sz="2700" b="1" dirty="0">
                <a:latin typeface="Arial MT"/>
              </a:rPr>
              <a:t>contestant must be given an opportunity to respond</a:t>
            </a:r>
            <a:r>
              <a:rPr lang="en-US" sz="2700" dirty="0">
                <a:latin typeface="Arial MT"/>
              </a:rPr>
              <a:t> to the voting judges.</a:t>
            </a:r>
          </a:p>
          <a:p>
            <a:pPr marL="428625" indent="-428625">
              <a:buFont typeface="Wingdings" panose="05000000000000000000" pitchFamily="2" charset="2"/>
              <a:buChar char="§"/>
            </a:pPr>
            <a:endParaRPr lang="en-US" sz="2700" dirty="0">
              <a:latin typeface="Arial MT"/>
            </a:endParaRP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2700" dirty="0">
                <a:latin typeface="Arial MT"/>
              </a:rPr>
              <a:t>A </a:t>
            </a:r>
            <a:r>
              <a:rPr lang="en-US" sz="2700" b="1" dirty="0">
                <a:latin typeface="Arial MT"/>
              </a:rPr>
              <a:t>majority of the voting judges</a:t>
            </a:r>
            <a:r>
              <a:rPr lang="en-US" sz="2700" dirty="0">
                <a:latin typeface="Arial MT"/>
              </a:rPr>
              <a:t> must agree for a contestant to be disqualified.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endParaRPr lang="en-US" sz="2700" dirty="0">
              <a:latin typeface="Arial MT"/>
            </a:endParaRPr>
          </a:p>
          <a:p>
            <a:pPr marL="428625" indent="-428625">
              <a:buFont typeface="Wingdings" panose="05000000000000000000" pitchFamily="2" charset="2"/>
              <a:buChar char="§"/>
            </a:pPr>
            <a:r>
              <a:rPr lang="en-US" sz="2700" dirty="0">
                <a:latin typeface="Arial MT"/>
              </a:rPr>
              <a:t>Once a </a:t>
            </a:r>
            <a:r>
              <a:rPr lang="en-US" sz="2700" b="1" dirty="0">
                <a:latin typeface="Arial MT"/>
              </a:rPr>
              <a:t>final decision</a:t>
            </a:r>
            <a:r>
              <a:rPr lang="en-US" sz="2700" dirty="0">
                <a:latin typeface="Arial MT"/>
              </a:rPr>
              <a:t> has been reached, both the </a:t>
            </a:r>
            <a:r>
              <a:rPr lang="en-US" sz="2700" b="1" dirty="0">
                <a:latin typeface="Arial MT"/>
              </a:rPr>
              <a:t>contestant</a:t>
            </a:r>
            <a:r>
              <a:rPr lang="en-US" sz="2700" dirty="0">
                <a:latin typeface="Arial MT"/>
              </a:rPr>
              <a:t> and the </a:t>
            </a:r>
            <a:r>
              <a:rPr lang="en-US" sz="2700" b="1" dirty="0">
                <a:latin typeface="Arial MT"/>
              </a:rPr>
              <a:t>judges</a:t>
            </a:r>
            <a:r>
              <a:rPr lang="en-US" sz="2700" dirty="0">
                <a:latin typeface="Arial MT"/>
              </a:rPr>
              <a:t> will return to the contest room.</a:t>
            </a:r>
          </a:p>
          <a:p>
            <a:pPr marL="285750" marR="7620" indent="-267653">
              <a:spcBef>
                <a:spcPts val="1245"/>
              </a:spcBef>
              <a:buChar char="•"/>
              <a:tabLst>
                <a:tab pos="296228" algn="l"/>
              </a:tabLst>
            </a:pPr>
            <a:endParaRPr lang="en-US" sz="3600" b="1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127740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E0B501D3-353C-CF55-8E05-C8AED218DFBE}"/>
              </a:ext>
            </a:extLst>
          </p:cNvPr>
          <p:cNvSpPr txBox="1"/>
          <p:nvPr/>
        </p:nvSpPr>
        <p:spPr>
          <a:xfrm>
            <a:off x="1601394" y="2458665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5495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</p:spPr>
        <p:txBody>
          <a:bodyPr/>
          <a:lstStyle/>
          <a:p>
            <a:pPr algn="ctr"/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FF9D7D2-1763-6D36-76F2-02336F17F454}"/>
              </a:ext>
            </a:extLst>
          </p:cNvPr>
          <p:cNvSpPr txBox="1"/>
          <p:nvPr/>
        </p:nvSpPr>
        <p:spPr>
          <a:xfrm>
            <a:off x="6437472" y="4955005"/>
            <a:ext cx="5975508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4050" spc="-53" dirty="0">
                <a:solidFill>
                  <a:srgbClr val="333333"/>
                </a:solidFill>
                <a:latin typeface="Arial MT"/>
                <a:cs typeface="Arial MT"/>
              </a:rPr>
              <a:t>, </a:t>
            </a:r>
            <a:r>
              <a:rPr sz="4050" dirty="0">
                <a:solidFill>
                  <a:srgbClr val="333333"/>
                </a:solidFill>
                <a:latin typeface="Arial MT"/>
                <a:cs typeface="Arial MT"/>
              </a:rPr>
              <a:t>Contestants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.</a:t>
            </a:r>
            <a:endParaRPr sz="40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6912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</a:t>
            </a:r>
            <a:r>
              <a:rPr lang="en-IN" b="1" spc="-23" dirty="0">
                <a:latin typeface="Gotham" panose="02000504050000020004" pitchFamily="2" charset="0"/>
              </a:rPr>
              <a:t> Speech </a:t>
            </a:r>
            <a:r>
              <a:rPr lang="en-IN" b="1" spc="-8" dirty="0">
                <a:latin typeface="Gotham" panose="02000504050000020004" pitchFamily="2" charset="0"/>
              </a:rPr>
              <a:t>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 vert="horz" lIns="137160" tIns="68580" rIns="137160" bIns="68580" rtlCol="0" anchor="t">
            <a:normAutofit/>
          </a:bodyPr>
          <a:lstStyle/>
          <a:p>
            <a:pPr marL="446723" marR="7620" indent="-428625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550" spc="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Speaker’s Certification of Eligibility and Originality, along with the Contestant Profile, has been shared with all of you. Kindly return the duly signed documents </a:t>
            </a:r>
            <a:r>
              <a:rPr lang="en-US" sz="2550" b="1" spc="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least three days prior </a:t>
            </a:r>
            <a:r>
              <a:rPr lang="en-US" sz="2550" spc="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contest without fail.</a:t>
            </a:r>
          </a:p>
          <a:p>
            <a:pPr marL="446723" marR="7620" indent="-428625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2550" spc="8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723" marR="7620" indent="-428625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Confirm</a:t>
            </a:r>
            <a:r>
              <a:rPr lang="en-US" sz="2550" spc="-38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spc="-8" dirty="0">
                <a:solidFill>
                  <a:srgbClr val="333333"/>
                </a:solidFill>
                <a:latin typeface="Arial"/>
                <a:cs typeface="Arial"/>
              </a:rPr>
              <a:t>that</a:t>
            </a:r>
            <a:r>
              <a:rPr lang="en-US" sz="2550" spc="1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spc="-15" dirty="0">
                <a:solidFill>
                  <a:srgbClr val="333333"/>
                </a:solidFill>
                <a:latin typeface="Arial"/>
                <a:cs typeface="Arial"/>
              </a:rPr>
              <a:t>you</a:t>
            </a:r>
            <a:r>
              <a:rPr lang="en-US" sz="2550" spc="4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have</a:t>
            </a:r>
            <a:r>
              <a:rPr lang="en-US" sz="2550" spc="8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shared </a:t>
            </a:r>
            <a:r>
              <a:rPr lang="en-US" sz="2550" spc="-8" dirty="0">
                <a:solidFill>
                  <a:srgbClr val="333333"/>
                </a:solidFill>
                <a:latin typeface="Arial"/>
                <a:cs typeface="Arial"/>
              </a:rPr>
              <a:t>the</a:t>
            </a:r>
            <a:r>
              <a:rPr lang="en-US" sz="2550" spc="8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spc="-8" dirty="0">
                <a:solidFill>
                  <a:srgbClr val="333333"/>
                </a:solidFill>
                <a:latin typeface="Arial"/>
                <a:cs typeface="Arial"/>
              </a:rPr>
              <a:t>following </a:t>
            </a: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details</a:t>
            </a:r>
            <a:r>
              <a:rPr lang="en-US" sz="2550" spc="-15" dirty="0">
                <a:solidFill>
                  <a:srgbClr val="333333"/>
                </a:solidFill>
                <a:latin typeface="Arial"/>
                <a:cs typeface="Arial"/>
              </a:rPr>
              <a:t> with</a:t>
            </a:r>
            <a:r>
              <a:rPr lang="en-US" sz="2550" spc="1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spc="-8" dirty="0">
                <a:solidFill>
                  <a:srgbClr val="333333"/>
                </a:solidFill>
                <a:latin typeface="Arial"/>
                <a:cs typeface="Arial"/>
              </a:rPr>
              <a:t>the </a:t>
            </a: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Contest</a:t>
            </a:r>
            <a:r>
              <a:rPr lang="en-US" sz="2550" spc="-1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/>
                <a:cs typeface="Arial"/>
              </a:rPr>
              <a:t>Chair: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277178">
              <a:spcBef>
                <a:spcPts val="614"/>
              </a:spcBef>
              <a:buChar char="•"/>
              <a:tabLst>
                <a:tab pos="801053" algn="l"/>
              </a:tabLst>
            </a:pP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277178">
              <a:spcBef>
                <a:spcPts val="600"/>
              </a:spcBef>
              <a:buChar char="•"/>
              <a:tabLst>
                <a:tab pos="801053" algn="l"/>
              </a:tabLst>
            </a:pP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2550" spc="-75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50" spc="-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277178">
              <a:spcBef>
                <a:spcPts val="593"/>
              </a:spcBef>
              <a:buChar char="•"/>
              <a:tabLst>
                <a:tab pos="801053" algn="l"/>
              </a:tabLst>
            </a:pP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US" sz="2550" spc="-6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277178">
              <a:spcBef>
                <a:spcPts val="614"/>
              </a:spcBef>
              <a:buChar char="•"/>
              <a:tabLst>
                <a:tab pos="801053" algn="l"/>
              </a:tabLst>
            </a:pP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Highest</a:t>
            </a:r>
            <a:r>
              <a:rPr lang="en-US" sz="2550" spc="-3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en-US" sz="2550" spc="-8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en-US" sz="2550" spc="-45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completed: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277178">
              <a:spcBef>
                <a:spcPts val="593"/>
              </a:spcBef>
              <a:buChar char="•"/>
              <a:tabLst>
                <a:tab pos="801053" algn="l"/>
              </a:tabLst>
            </a:pPr>
            <a:r>
              <a:rPr lang="en-US" sz="255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Address:</a:t>
            </a: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IN" dirty="0">
              <a:solidFill>
                <a:srgbClr val="0041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ject 4">
            <a:extLst>
              <a:ext uri="{FF2B5EF4-FFF2-40B4-BE49-F238E27FC236}">
                <a16:creationId xmlns:a16="http://schemas.microsoft.com/office/drawing/2014/main" id="{466E8C72-1F1E-184A-7696-72571A742AC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03411" y="2384477"/>
            <a:ext cx="7635662" cy="630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86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Contestant Eligibility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marL="446723" indent="-428625" algn="just">
              <a:spcBef>
                <a:spcPts val="953"/>
              </a:spcBef>
              <a:buSzPct val="106250"/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Your club must be </a:t>
            </a:r>
            <a:r>
              <a:rPr lang="en-US" sz="2700" b="1" dirty="0">
                <a:latin typeface="Arial MT"/>
                <a:cs typeface="Arial MT"/>
              </a:rPr>
              <a:t>in good standing</a:t>
            </a:r>
            <a:r>
              <a:rPr lang="en-US" sz="2700" dirty="0">
                <a:latin typeface="Arial MT"/>
                <a:cs typeface="Arial MT"/>
              </a:rPr>
              <a:t> on the day of the contest.</a:t>
            </a:r>
          </a:p>
          <a:p>
            <a:pPr marL="446723" indent="-428625" algn="just">
              <a:spcBef>
                <a:spcPts val="953"/>
              </a:spcBef>
              <a:buSzPct val="106250"/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You must be </a:t>
            </a:r>
            <a:r>
              <a:rPr lang="en-US" sz="2700" b="1" dirty="0">
                <a:latin typeface="Arial MT"/>
                <a:cs typeface="Arial MT"/>
              </a:rPr>
              <a:t>a paid member of your club, </a:t>
            </a:r>
            <a:r>
              <a:rPr lang="en-US" sz="2700" dirty="0">
                <a:latin typeface="Arial MT"/>
                <a:cs typeface="Arial MT"/>
              </a:rPr>
              <a:t>i.e., your membership should be current with World Head quarters.</a:t>
            </a:r>
          </a:p>
          <a:p>
            <a:pPr marL="446723" indent="-428625" algn="just">
              <a:spcBef>
                <a:spcPts val="953"/>
              </a:spcBef>
              <a:buSzPct val="106250"/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b="1" dirty="0">
                <a:latin typeface="Arial MT"/>
                <a:cs typeface="Arial MT"/>
              </a:rPr>
              <a:t>Your presence at the contest is mandatory.</a:t>
            </a:r>
          </a:p>
          <a:p>
            <a:pPr marL="446723" indent="-428625" algn="just">
              <a:spcBef>
                <a:spcPts val="953"/>
              </a:spcBef>
              <a:buSzPct val="106250"/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If you are a </a:t>
            </a:r>
            <a:r>
              <a:rPr lang="en-US" sz="2700" b="1" dirty="0">
                <a:latin typeface="Arial MT"/>
                <a:cs typeface="Arial MT"/>
              </a:rPr>
              <a:t>dual member</a:t>
            </a:r>
            <a:r>
              <a:rPr lang="en-US" sz="2700" dirty="0">
                <a:latin typeface="Arial MT"/>
                <a:cs typeface="Arial MT"/>
              </a:rPr>
              <a:t>, you must meet all eligibility requirements to compete in </a:t>
            </a:r>
            <a:r>
              <a:rPr lang="en-US" sz="2700" b="1" dirty="0">
                <a:latin typeface="Arial MT"/>
                <a:cs typeface="Arial MT"/>
              </a:rPr>
              <a:t>each club’s contest.</a:t>
            </a:r>
          </a:p>
          <a:p>
            <a:pPr marL="446723" indent="-428625" algn="just">
              <a:spcBef>
                <a:spcPts val="953"/>
              </a:spcBef>
              <a:buSzPct val="106250"/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b="1" dirty="0">
                <a:latin typeface="Arial MT"/>
                <a:cs typeface="Arial MT"/>
              </a:rPr>
              <a:t>A dual member may compete in only one Area-level speech contest </a:t>
            </a:r>
            <a:r>
              <a:rPr lang="en-US" sz="2700" dirty="0">
                <a:latin typeface="Arial MT"/>
                <a:cs typeface="Arial MT"/>
              </a:rPr>
              <a:t>of a given type, even if the two Areas belong to different Divisions or Districts.</a:t>
            </a: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898FA371-D029-AF21-6120-F60B7092F05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35939" y="2384475"/>
            <a:ext cx="6301685" cy="630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8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Contestant Eligibility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marL="446723" indent="-428625" algn="just">
              <a:spcBef>
                <a:spcPts val="1328"/>
              </a:spcBef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Contestants must maintain eligibility at all levels of the contest.</a:t>
            </a:r>
          </a:p>
          <a:p>
            <a:pPr marL="446723" indent="-428625" algn="just">
              <a:spcBef>
                <a:spcPts val="1328"/>
              </a:spcBef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6723" indent="-428625" algn="just">
              <a:spcBef>
                <a:spcPts val="1328"/>
              </a:spcBef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If a contestant is found to have been ineligible at </a:t>
            </a:r>
            <a:r>
              <a:rPr lang="en-US" sz="2700" b="1" dirty="0">
                <a:latin typeface="Arial MT"/>
                <a:cs typeface="Arial MT"/>
              </a:rPr>
              <a:t>any previous level, </a:t>
            </a:r>
            <a:r>
              <a:rPr lang="en-US" sz="2700" dirty="0">
                <a:latin typeface="Arial MT"/>
                <a:cs typeface="Arial MT"/>
              </a:rPr>
              <a:t>they will be </a:t>
            </a:r>
            <a:r>
              <a:rPr lang="en-US" sz="2700" b="1" dirty="0">
                <a:latin typeface="Arial MT"/>
                <a:cs typeface="Arial MT"/>
              </a:rPr>
              <a:t>disqualified,</a:t>
            </a:r>
            <a:r>
              <a:rPr lang="en-US" sz="2700" dirty="0">
                <a:latin typeface="Arial MT"/>
                <a:cs typeface="Arial MT"/>
              </a:rPr>
              <a:t> and this decision cannot be reversed later, even if corrected.</a:t>
            </a:r>
          </a:p>
          <a:p>
            <a:pPr marL="446723" indent="-428625" algn="just">
              <a:spcBef>
                <a:spcPts val="1328"/>
              </a:spcBef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446723" indent="-428625" algn="just">
              <a:spcBef>
                <a:spcPts val="1328"/>
              </a:spcBef>
              <a:buFont typeface="Wingdings" panose="05000000000000000000" pitchFamily="2" charset="2"/>
              <a:buChar char="§"/>
              <a:tabLst>
                <a:tab pos="599123" algn="l"/>
                <a:tab pos="600075" algn="l"/>
              </a:tabLst>
            </a:pPr>
            <a:r>
              <a:rPr lang="en-US" sz="2700" dirty="0">
                <a:latin typeface="Arial MT"/>
                <a:cs typeface="Arial MT"/>
              </a:rPr>
              <a:t>Contestants must be </a:t>
            </a:r>
            <a:r>
              <a:rPr lang="en-US" sz="2700" b="1" dirty="0">
                <a:latin typeface="Arial MT"/>
                <a:cs typeface="Arial MT"/>
              </a:rPr>
              <a:t>physically present </a:t>
            </a:r>
            <a:r>
              <a:rPr lang="en-US" sz="2700" dirty="0">
                <a:latin typeface="Arial MT"/>
                <a:cs typeface="Arial MT"/>
              </a:rPr>
              <a:t>to compete at the </a:t>
            </a:r>
            <a:r>
              <a:rPr lang="en-US" sz="2700" b="1" dirty="0">
                <a:latin typeface="Arial MT"/>
                <a:cs typeface="Arial MT"/>
              </a:rPr>
              <a:t>Area level and above.</a:t>
            </a: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898FA371-D029-AF21-6120-F60B7092F05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35939" y="2384475"/>
            <a:ext cx="6301685" cy="630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117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Contestant In</a:t>
            </a:r>
            <a:r>
              <a:rPr lang="en-IN" b="1" spc="-8" dirty="0">
                <a:latin typeface="Gotham" panose="02000504050000020004" pitchFamily="2" charset="0"/>
              </a:rPr>
              <a:t>e</a:t>
            </a:r>
            <a:r>
              <a:rPr lang="en-IN" sz="6600" b="1" spc="-8" dirty="0">
                <a:latin typeface="Gotham" panose="02000504050000020004" pitchFamily="2" charset="0"/>
              </a:rPr>
              <a:t>ligibility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1741933"/>
            <a:ext cx="9180576" cy="737442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spcBef>
                <a:spcPts val="1020"/>
              </a:spcBef>
              <a:buNone/>
            </a:pPr>
            <a:endParaRPr lang="en-US" sz="2700" dirty="0">
              <a:latin typeface="Arial"/>
              <a:cs typeface="Arial"/>
            </a:endParaRPr>
          </a:p>
          <a:p>
            <a:pPr marL="541020" indent="-514350" algn="just">
              <a:lnSpc>
                <a:spcPts val="2909"/>
              </a:lnSpc>
              <a:spcBef>
                <a:spcPts val="885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Incumbent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International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Officers and</a:t>
            </a:r>
            <a:r>
              <a:rPr lang="en-US" sz="2700" dirty="0"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Directors</a:t>
            </a:r>
            <a:endParaRPr lang="en-US" sz="2700" dirty="0">
              <a:latin typeface="Arial MT"/>
              <a:cs typeface="Arial MT"/>
            </a:endParaRPr>
          </a:p>
          <a:p>
            <a:pPr marL="541020" indent="-514350" algn="just">
              <a:spcBef>
                <a:spcPts val="900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Region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Advisors,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including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applicants</a:t>
            </a:r>
            <a:endParaRPr lang="en-US" sz="2700" dirty="0">
              <a:latin typeface="Arial MT"/>
              <a:cs typeface="Arial MT"/>
            </a:endParaRPr>
          </a:p>
          <a:p>
            <a:pPr marL="541020" indent="-514350" algn="just">
              <a:lnSpc>
                <a:spcPts val="2909"/>
              </a:lnSpc>
              <a:spcBef>
                <a:spcPts val="900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District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Officers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-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District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Director, PQD, CGD,</a:t>
            </a:r>
            <a:r>
              <a:rPr lang="en-US" sz="2700" dirty="0">
                <a:latin typeface="Arial MT"/>
                <a:cs typeface="Arial MT"/>
              </a:rPr>
              <a:t>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DAM,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DFM,</a:t>
            </a:r>
            <a:r>
              <a:rPr lang="en-US" sz="27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DPRM,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Division</a:t>
            </a:r>
            <a:r>
              <a:rPr lang="en-US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Directors,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ADs</a:t>
            </a:r>
            <a:endParaRPr lang="en-US" sz="2700" dirty="0">
              <a:latin typeface="Arial MT"/>
              <a:cs typeface="Arial MT"/>
            </a:endParaRPr>
          </a:p>
          <a:p>
            <a:pPr marL="514350" indent="-514350" algn="just">
              <a:spcBef>
                <a:spcPts val="885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International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Officer and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Director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Candidates</a:t>
            </a:r>
            <a:endParaRPr lang="en-US" sz="2700" dirty="0">
              <a:latin typeface="Arial MT"/>
              <a:cs typeface="Arial MT"/>
            </a:endParaRPr>
          </a:p>
          <a:p>
            <a:pPr marL="514350" indent="-514350" algn="just">
              <a:spcBef>
                <a:spcPts val="900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Immediate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Past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District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Director</a:t>
            </a:r>
          </a:p>
          <a:p>
            <a:pPr marL="541973" marR="7620" indent="-514350" algn="just">
              <a:lnSpc>
                <a:spcPts val="2759"/>
              </a:lnSpc>
              <a:spcBef>
                <a:spcPts val="1223"/>
              </a:spcBef>
              <a:buFont typeface="+mj-lt"/>
              <a:buAutoNum type="arabicPeriod"/>
              <a:tabLst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District Officers or Candidates for elected positions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for </a:t>
            </a:r>
            <a:r>
              <a:rPr lang="en-US" sz="2700" spc="-689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upcoming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term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beginning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from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next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July</a:t>
            </a:r>
            <a:endParaRPr lang="en-US" sz="2700" dirty="0">
              <a:latin typeface="Arial MT"/>
              <a:cs typeface="Arial MT"/>
            </a:endParaRPr>
          </a:p>
          <a:p>
            <a:pPr marL="541973" marR="451485" indent="-514350" algn="just">
              <a:lnSpc>
                <a:spcPct val="90100"/>
              </a:lnSpc>
              <a:spcBef>
                <a:spcPts val="1155"/>
              </a:spcBef>
              <a:buFont typeface="+mj-lt"/>
              <a:buAutoNum type="arabicPeriod"/>
              <a:tabLst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VJ,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TBJ, CJ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at the same contest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type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which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they </a:t>
            </a:r>
            <a:r>
              <a:rPr lang="en-US" sz="2700" spc="-689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would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be competing, in any District at any level</a:t>
            </a:r>
            <a:endParaRPr lang="en-US" sz="2700" dirty="0">
              <a:latin typeface="Arial MT"/>
              <a:cs typeface="Arial MT"/>
            </a:endParaRPr>
          </a:p>
          <a:p>
            <a:pPr marL="541973" marR="274320" indent="-514350" algn="just">
              <a:lnSpc>
                <a:spcPts val="2759"/>
              </a:lnSpc>
              <a:spcBef>
                <a:spcPts val="1245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Timer, Ballot Counter, SAA or any other contest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official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role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same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which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they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would </a:t>
            </a:r>
            <a:r>
              <a:rPr lang="en-US" sz="2700" spc="-689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participating</a:t>
            </a:r>
            <a:endParaRPr lang="en-US" sz="2700" dirty="0">
              <a:latin typeface="Arial MT"/>
              <a:cs typeface="Arial MT"/>
            </a:endParaRPr>
          </a:p>
          <a:p>
            <a:pPr marL="541973" marR="165734" indent="-514350" algn="just">
              <a:spcBef>
                <a:spcPts val="1140"/>
              </a:spcBef>
              <a:buFont typeface="+mj-lt"/>
              <a:buAutoNum type="arabicPeriod"/>
              <a:tabLst>
                <a:tab pos="608648" algn="l"/>
                <a:tab pos="609600" algn="l"/>
              </a:tabLst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Presenter of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an education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session,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chair,</a:t>
            </a:r>
            <a:r>
              <a:rPr lang="en-US" sz="27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 </a:t>
            </a:r>
            <a:r>
              <a:rPr lang="en-US" sz="2700" spc="-68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Toastmaster,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or an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event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committee chair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for </a:t>
            </a:r>
            <a:r>
              <a:rPr lang="en-US" sz="2700" spc="-68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event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at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which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will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held,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including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Area,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Division,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and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District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events,</a:t>
            </a:r>
            <a:r>
              <a:rPr lang="en-US" sz="27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as</a:t>
            </a:r>
            <a:r>
              <a:rPr lang="en-US" sz="27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well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 as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 </a:t>
            </a:r>
            <a:r>
              <a:rPr lang="en-US" sz="27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International</a:t>
            </a:r>
            <a:r>
              <a:rPr lang="en-US" sz="27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Convention</a:t>
            </a:r>
            <a:endParaRPr lang="en-US" sz="2700" dirty="0">
              <a:latin typeface="Arial MT"/>
              <a:cs typeface="Arial MT"/>
            </a:endParaRPr>
          </a:p>
          <a:p>
            <a:pPr marL="514350" indent="-514350" algn="just">
              <a:spcBef>
                <a:spcPts val="900"/>
              </a:spcBef>
              <a:buAutoNum type="arabicPeriod" startAt="5"/>
              <a:tabLst>
                <a:tab pos="608648" algn="l"/>
                <a:tab pos="609600" algn="l"/>
              </a:tabLst>
            </a:pPr>
            <a:endParaRPr lang="en-US" sz="2700" dirty="0">
              <a:latin typeface="Arial MT"/>
              <a:cs typeface="Arial MT"/>
            </a:endParaRP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898FA371-D029-AF21-6120-F60B7092F05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35939" y="2384475"/>
            <a:ext cx="6301685" cy="630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45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14361242" cy="6302324"/>
          </a:xfrm>
        </p:spPr>
        <p:txBody>
          <a:bodyPr>
            <a:normAutofit/>
          </a:bodyPr>
          <a:lstStyle/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700" dirty="0">
                <a:latin typeface="Arial MT"/>
                <a:cs typeface="Arial MT"/>
              </a:rPr>
              <a:t>You must not mention the name of your club during your speech.</a:t>
            </a: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700" dirty="0">
                <a:latin typeface="Arial MT"/>
                <a:cs typeface="Arial MT"/>
              </a:rPr>
              <a:t>Displaying badges, awards, or recognitions is not permitted.</a:t>
            </a: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700" dirty="0">
                <a:latin typeface="Arial MT"/>
                <a:cs typeface="Arial MT"/>
              </a:rPr>
              <a:t>You may set up your props during the one minute of silence before your speech.</a:t>
            </a: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700" dirty="0">
                <a:latin typeface="Arial MT"/>
                <a:cs typeface="Arial MT"/>
              </a:rPr>
              <a:t>Please arrive early at the contest venue to check the setup, including the microphone, stage, and any other necessary arrangements.</a:t>
            </a:r>
          </a:p>
          <a:p>
            <a:pPr marL="18098" indent="0" algn="just">
              <a:spcBef>
                <a:spcPts val="1193"/>
              </a:spcBef>
              <a:buNone/>
              <a:tabLst>
                <a:tab pos="29622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2700" dirty="0">
                <a:latin typeface="Arial MT"/>
                <a:cs typeface="Arial MT"/>
              </a:rPr>
              <a:t>Inform the Contest Chair about your intention to be moved to the holding area during the contest.</a:t>
            </a:r>
          </a:p>
          <a:p>
            <a:pPr marL="532448" indent="-514350" algn="just">
              <a:spcBef>
                <a:spcPts val="1193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2700" dirty="0">
              <a:latin typeface="Arial MT"/>
              <a:cs typeface="Arial MT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1E01A072-5A70-54DF-DACC-B4AFF045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1" y="547688"/>
            <a:ext cx="16513970" cy="1545432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</a:t>
            </a:r>
            <a:r>
              <a:rPr lang="en-IN" b="1" spc="-23" dirty="0">
                <a:latin typeface="Gotham" panose="02000504050000020004" pitchFamily="2" charset="0"/>
              </a:rPr>
              <a:t> Speech </a:t>
            </a:r>
            <a:r>
              <a:rPr lang="en-IN" b="1" spc="-8" dirty="0">
                <a:latin typeface="Gotham" panose="02000504050000020004" pitchFamily="2" charset="0"/>
              </a:rPr>
              <a:t>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524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CCACD113-B913-7733-FF1F-052D3F8823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61887" y="1832296"/>
            <a:ext cx="16695170" cy="759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37160" tIns="68580" rIns="137160" bIns="6858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If you choose to remain in holding area during the contest, as the contest proceeds, the Sergeant-at-Arms in holding area will remind you to comply with the requirements and uphold the Toastmasters value of integrity. During the one-minute silence, the Sergeant-at-Arms will escort for the next contestant till the stage</a:t>
            </a:r>
          </a:p>
          <a:p>
            <a:pPr marL="0" indent="0" algn="just" defTabSz="13716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Upon being introduced, the contestant must </a:t>
            </a:r>
            <a:r>
              <a:rPr lang="en-US" altLang="en-US" sz="2550" b="1" dirty="0">
                <a:latin typeface="Arial" panose="020B0604020202020204" pitchFamily="34" charset="0"/>
              </a:rPr>
              <a:t>proceed immediately to the speaking position</a:t>
            </a:r>
            <a:r>
              <a:rPr lang="en-US" altLang="en-US" sz="2550" dirty="0">
                <a:latin typeface="Arial" panose="020B0604020202020204" pitchFamily="34" charset="0"/>
              </a:rPr>
              <a:t>.</a:t>
            </a: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You will be invited to speak by </a:t>
            </a:r>
            <a:r>
              <a:rPr lang="en-US" altLang="en-US" sz="2550" b="1" dirty="0">
                <a:latin typeface="Arial" panose="020B0604020202020204" pitchFamily="34" charset="0"/>
              </a:rPr>
              <a:t>Contestant </a:t>
            </a:r>
            <a:r>
              <a:rPr lang="en-US" altLang="en-US" sz="2550" b="1" dirty="0" err="1">
                <a:latin typeface="Arial" panose="020B0604020202020204" pitchFamily="34" charset="0"/>
              </a:rPr>
              <a:t>Name_Speech</a:t>
            </a:r>
            <a:r>
              <a:rPr lang="en-US" altLang="en-US" sz="2550" b="1" dirty="0">
                <a:latin typeface="Arial" panose="020B0604020202020204" pitchFamily="34" charset="0"/>
              </a:rPr>
              <a:t> </a:t>
            </a:r>
            <a:r>
              <a:rPr lang="en-US" altLang="en-US" sz="2550" b="1" dirty="0" err="1">
                <a:latin typeface="Arial" panose="020B0604020202020204" pitchFamily="34" charset="0"/>
              </a:rPr>
              <a:t>Title_Speech</a:t>
            </a:r>
            <a:r>
              <a:rPr lang="en-US" altLang="en-US" sz="2550" b="1" dirty="0">
                <a:latin typeface="Arial" panose="020B0604020202020204" pitchFamily="34" charset="0"/>
              </a:rPr>
              <a:t> </a:t>
            </a:r>
            <a:r>
              <a:rPr lang="en-US" altLang="en-US" sz="2550" b="1" dirty="0" err="1">
                <a:latin typeface="Arial" panose="020B0604020202020204" pitchFamily="34" charset="0"/>
              </a:rPr>
              <a:t>Title_Contestant</a:t>
            </a:r>
            <a:r>
              <a:rPr lang="en-US" altLang="en-US" sz="2550" b="1" dirty="0">
                <a:latin typeface="Arial" panose="020B0604020202020204" pitchFamily="34" charset="0"/>
              </a:rPr>
              <a:t> Name</a:t>
            </a:r>
            <a:r>
              <a:rPr lang="en-US" altLang="en-US" sz="2550" dirty="0">
                <a:latin typeface="Arial" panose="020B0604020202020204" pitchFamily="34" charset="0"/>
              </a:rPr>
              <a:t>.</a:t>
            </a: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To ensure that each contestant is clearly audible, the Contest Chair will ask you to </a:t>
            </a:r>
            <a:r>
              <a:rPr lang="en-US" altLang="en-US" sz="2550" b="1" dirty="0">
                <a:latin typeface="Arial" panose="020B0604020202020204" pitchFamily="34" charset="0"/>
              </a:rPr>
              <a:t>repeat a phrase</a:t>
            </a:r>
            <a:r>
              <a:rPr lang="en-US" altLang="en-US" sz="2550" dirty="0">
                <a:latin typeface="Arial" panose="020B0604020202020204" pitchFamily="34" charset="0"/>
              </a:rPr>
              <a:t>. Upon confirmation of audibility, the Contest Chair will proceed.</a:t>
            </a: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b="1" dirty="0">
                <a:latin typeface="Arial" panose="020B0604020202020204" pitchFamily="34" charset="0"/>
              </a:rPr>
              <a:t>Timing will begin</a:t>
            </a:r>
            <a:r>
              <a:rPr lang="en-US" altLang="en-US" sz="2550" dirty="0">
                <a:latin typeface="Arial" panose="020B0604020202020204" pitchFamily="34" charset="0"/>
              </a:rPr>
              <a:t> with your </a:t>
            </a:r>
            <a:r>
              <a:rPr lang="en-US" altLang="en-US" sz="2550" b="1" dirty="0">
                <a:latin typeface="Arial" panose="020B0604020202020204" pitchFamily="34" charset="0"/>
              </a:rPr>
              <a:t>first definite verbal or non-verbal communication</a:t>
            </a:r>
            <a:r>
              <a:rPr lang="en-US" altLang="en-US" sz="2550" dirty="0">
                <a:latin typeface="Arial" panose="020B0604020202020204" pitchFamily="34" charset="0"/>
              </a:rPr>
              <a:t> with the audience following the audio check.</a:t>
            </a: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After the contest concludes, the Contest Chair will </a:t>
            </a:r>
            <a:r>
              <a:rPr lang="en-US" altLang="en-US" sz="2550" b="1" dirty="0">
                <a:latin typeface="Arial" panose="020B0604020202020204" pitchFamily="34" charset="0"/>
              </a:rPr>
              <a:t>interview each contestant with one question</a:t>
            </a:r>
            <a:r>
              <a:rPr lang="en-US" altLang="en-US" sz="2550" dirty="0">
                <a:latin typeface="Arial" panose="020B0604020202020204" pitchFamily="34" charset="0"/>
              </a:rPr>
              <a:t>, for which you will have </a:t>
            </a:r>
            <a:r>
              <a:rPr lang="en-US" altLang="en-US" sz="2550" b="1" dirty="0">
                <a:latin typeface="Arial" panose="020B0604020202020204" pitchFamily="34" charset="0"/>
              </a:rPr>
              <a:t>30 seconds</a:t>
            </a:r>
            <a:r>
              <a:rPr lang="en-US" altLang="en-US" sz="2550" dirty="0">
                <a:latin typeface="Arial" panose="020B0604020202020204" pitchFamily="34" charset="0"/>
              </a:rPr>
              <a:t> to respond.</a:t>
            </a: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altLang="en-US" sz="2550" dirty="0">
              <a:latin typeface="Arial" panose="020B0604020202020204" pitchFamily="34" charset="0"/>
            </a:endParaRPr>
          </a:p>
          <a:p>
            <a:pPr algn="just" defTabSz="137160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en-US" sz="2550" dirty="0">
                <a:latin typeface="Arial" panose="020B0604020202020204" pitchFamily="34" charset="0"/>
              </a:rPr>
              <a:t>Participation certificates will be distributed in </a:t>
            </a:r>
            <a:r>
              <a:rPr lang="en-US" altLang="en-US" sz="2550" b="1" dirty="0">
                <a:latin typeface="Arial" panose="020B0604020202020204" pitchFamily="34" charset="0"/>
              </a:rPr>
              <a:t>speaking order</a:t>
            </a:r>
            <a:r>
              <a:rPr lang="en-US" altLang="en-US" sz="2550" dirty="0">
                <a:latin typeface="Arial" panose="020B0604020202020204" pitchFamily="34" charset="0"/>
              </a:rPr>
              <a:t>, so kindly be ready accordingly when your name is called.</a:t>
            </a:r>
          </a:p>
        </p:txBody>
      </p:sp>
    </p:spTree>
    <p:extLst>
      <p:ext uri="{BB962C8B-B14F-4D97-AF65-F5344CB8AC3E}">
        <p14:creationId xmlns:p14="http://schemas.microsoft.com/office/powerpoint/2010/main" val="3773521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B04374F-0AA9-4378-79C1-FC10F61F4AE9}"/>
              </a:ext>
            </a:extLst>
          </p:cNvPr>
          <p:cNvSpPr txBox="1"/>
          <p:nvPr/>
        </p:nvSpPr>
        <p:spPr>
          <a:xfrm>
            <a:off x="1601396" y="2458667"/>
            <a:ext cx="6200501" cy="1608133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9050">
              <a:spcBef>
                <a:spcPts val="1020"/>
              </a:spcBef>
            </a:pPr>
            <a:r>
              <a:rPr sz="2700" b="1" u="sng" dirty="0">
                <a:solidFill>
                  <a:srgbClr val="333333"/>
                </a:solidFill>
                <a:latin typeface="Arial MT"/>
                <a:cs typeface="Arial"/>
              </a:rPr>
              <a:t>Drawing</a:t>
            </a:r>
            <a:r>
              <a:rPr sz="2700" b="1" u="sng" spc="-30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sz="2700" b="1" u="sng" dirty="0">
                <a:solidFill>
                  <a:srgbClr val="333333"/>
                </a:solidFill>
                <a:latin typeface="Arial MT"/>
                <a:cs typeface="Arial"/>
              </a:rPr>
              <a:t>Lots</a:t>
            </a:r>
            <a:r>
              <a:rPr sz="2700" b="1" u="sng" spc="-75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sz="2700" b="1" u="sng" dirty="0">
                <a:solidFill>
                  <a:srgbClr val="333333"/>
                </a:solidFill>
                <a:latin typeface="Arial MT"/>
                <a:cs typeface="Arial"/>
              </a:rPr>
              <a:t>of</a:t>
            </a:r>
            <a:r>
              <a:rPr sz="2700" b="1" u="sng" spc="-30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sz="2700" b="1" u="sng" dirty="0">
                <a:solidFill>
                  <a:srgbClr val="333333"/>
                </a:solidFill>
                <a:latin typeface="Arial MT"/>
                <a:cs typeface="Arial"/>
              </a:rPr>
              <a:t>Speaking</a:t>
            </a:r>
            <a:r>
              <a:rPr sz="2700" b="1" u="sng" spc="-8" dirty="0">
                <a:solidFill>
                  <a:srgbClr val="333333"/>
                </a:solidFill>
                <a:latin typeface="Arial MT"/>
                <a:cs typeface="Arial"/>
              </a:rPr>
              <a:t> </a:t>
            </a:r>
            <a:r>
              <a:rPr sz="2700" b="1" u="sng" dirty="0">
                <a:solidFill>
                  <a:srgbClr val="333333"/>
                </a:solidFill>
                <a:latin typeface="Arial MT"/>
                <a:cs typeface="Arial"/>
              </a:rPr>
              <a:t>Order</a:t>
            </a:r>
            <a:endParaRPr sz="2700" u="sng" dirty="0">
              <a:latin typeface="Arial MT"/>
              <a:cs typeface="Arial"/>
            </a:endParaRPr>
          </a:p>
          <a:p>
            <a:pPr marL="446723" indent="-428625">
              <a:spcBef>
                <a:spcPts val="885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sz="2700" dirty="0">
                <a:solidFill>
                  <a:srgbClr val="333333"/>
                </a:solidFill>
                <a:latin typeface="Arial MT"/>
                <a:cs typeface="Arial MT"/>
              </a:rPr>
              <a:t>Chits</a:t>
            </a:r>
            <a:r>
              <a:rPr sz="27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r>
              <a:rPr sz="27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333333"/>
                </a:solidFill>
                <a:latin typeface="Arial MT"/>
                <a:cs typeface="Arial MT"/>
              </a:rPr>
              <a:t>old</a:t>
            </a:r>
            <a:r>
              <a:rPr sz="27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2700" dirty="0">
                <a:solidFill>
                  <a:srgbClr val="333333"/>
                </a:solidFill>
                <a:latin typeface="Arial MT"/>
                <a:cs typeface="Arial MT"/>
              </a:rPr>
              <a:t>method</a:t>
            </a:r>
            <a:endParaRPr sz="2700" dirty="0">
              <a:latin typeface="Arial MT"/>
              <a:cs typeface="Arial MT"/>
            </a:endParaRPr>
          </a:p>
          <a:p>
            <a:pPr marL="446723" indent="-428625">
              <a:spcBef>
                <a:spcPts val="907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sz="2700" dirty="0">
                <a:solidFill>
                  <a:srgbClr val="333333"/>
                </a:solidFill>
                <a:latin typeface="Arial MT"/>
                <a:cs typeface="Arial MT"/>
              </a:rPr>
              <a:t>pickerwheel.com</a:t>
            </a:r>
            <a:endParaRPr sz="2700" dirty="0">
              <a:latin typeface="Arial MT"/>
              <a:cs typeface="Arial MT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1CFF9AE8-CD7F-2C89-4982-3C5DB45F4751}"/>
              </a:ext>
            </a:extLst>
          </p:cNvPr>
          <p:cNvSpPr txBox="1"/>
          <p:nvPr/>
        </p:nvSpPr>
        <p:spPr>
          <a:xfrm>
            <a:off x="1601396" y="4705785"/>
            <a:ext cx="15257855" cy="411651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lang="en-US" sz="2550" b="1" dirty="0">
                <a:solidFill>
                  <a:srgbClr val="333333"/>
                </a:solidFill>
                <a:latin typeface="Arial MT"/>
                <a:cs typeface="Arial MT"/>
              </a:rPr>
              <a:t>Please conduct the drawing of lots in the presence of the Chief Judge and all contestants.</a:t>
            </a:r>
            <a:endParaRPr sz="2550" b="1" dirty="0">
              <a:latin typeface="Arial MT"/>
              <a:cs typeface="Arial M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195B8D-FACB-DC35-74DA-DE9CB3819EED}"/>
              </a:ext>
            </a:extLst>
          </p:cNvPr>
          <p:cNvSpPr txBox="1"/>
          <p:nvPr/>
        </p:nvSpPr>
        <p:spPr>
          <a:xfrm>
            <a:off x="1413104" y="5934881"/>
            <a:ext cx="15803333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u="sng" dirty="0"/>
              <a:t>Important Note: </a:t>
            </a:r>
            <a:r>
              <a:rPr lang="en-US" sz="2400" b="1" i="1" dirty="0"/>
              <a:t>In case a contestant is unable to be present at the time of drawing lots</a:t>
            </a:r>
            <a:r>
              <a:rPr lang="en-US" sz="2400" i="1" dirty="0"/>
              <a:t>, they must submit a </a:t>
            </a:r>
            <a:r>
              <a:rPr lang="en-US" sz="2400" b="1" i="1" dirty="0"/>
              <a:t>written communication</a:t>
            </a:r>
            <a:r>
              <a:rPr lang="en-US" sz="2400" i="1" dirty="0"/>
              <a:t> to the </a:t>
            </a:r>
            <a:r>
              <a:rPr lang="en-US" sz="2400" b="1" i="1" dirty="0"/>
              <a:t>Contest Chair and Chief Judge</a:t>
            </a:r>
            <a:r>
              <a:rPr lang="en-US" sz="2400" i="1" dirty="0"/>
              <a:t>, stating their </a:t>
            </a:r>
            <a:r>
              <a:rPr lang="en-US" sz="2400" b="1" i="1" dirty="0"/>
              <a:t>consent to accept the speaking order</a:t>
            </a:r>
            <a:r>
              <a:rPr lang="en-US" sz="2400" i="1" dirty="0"/>
              <a:t> that will be determined in their absence. </a:t>
            </a:r>
            <a:r>
              <a:rPr lang="en-US" sz="2400" b="1" i="1" dirty="0"/>
              <a:t>Without this written communication,</a:t>
            </a:r>
            <a:r>
              <a:rPr lang="en-US" sz="2400" i="1" dirty="0"/>
              <a:t> the Contest Chair </a:t>
            </a:r>
            <a:r>
              <a:rPr lang="en-US" sz="2400" b="1" i="1" dirty="0"/>
              <a:t>shall not proceed</a:t>
            </a:r>
            <a:r>
              <a:rPr lang="en-US" sz="2400" i="1" dirty="0"/>
              <a:t> with the determination of the speaking order.</a:t>
            </a:r>
          </a:p>
          <a:p>
            <a:pPr marL="19050" algn="just">
              <a:spcBef>
                <a:spcPts val="150"/>
              </a:spcBef>
            </a:pPr>
            <a:endParaRPr lang="en-US" sz="2100" i="1" dirty="0">
              <a:solidFill>
                <a:srgbClr val="333333"/>
              </a:solidFill>
              <a:latin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149852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B12A23EA-2ACE-27E8-AEE3-DBDC31AF5D21}"/>
              </a:ext>
            </a:extLst>
          </p:cNvPr>
          <p:cNvSpPr txBox="1"/>
          <p:nvPr/>
        </p:nvSpPr>
        <p:spPr>
          <a:xfrm>
            <a:off x="1601396" y="2458667"/>
            <a:ext cx="6200501" cy="328295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8098">
              <a:spcBef>
                <a:spcPts val="428"/>
              </a:spcBef>
              <a:tabLst>
                <a:tab pos="296228" algn="l"/>
              </a:tabLst>
            </a:pPr>
            <a:r>
              <a:rPr lang="en-IN" sz="2700" b="1" u="sng" dirty="0">
                <a:solidFill>
                  <a:srgbClr val="333333"/>
                </a:solidFill>
                <a:latin typeface="Arial MT"/>
                <a:cs typeface="Arial MT"/>
              </a:rPr>
              <a:t>Speaking</a:t>
            </a:r>
            <a:r>
              <a:rPr lang="en-IN" sz="2700" b="1" u="sng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b="1" u="sng" spc="-8" dirty="0">
                <a:solidFill>
                  <a:srgbClr val="333333"/>
                </a:solidFill>
                <a:latin typeface="Arial MT"/>
                <a:cs typeface="Arial MT"/>
              </a:rPr>
              <a:t>Order:</a:t>
            </a:r>
          </a:p>
          <a:p>
            <a:pPr marL="18098">
              <a:spcBef>
                <a:spcPts val="428"/>
              </a:spcBef>
              <a:tabLst>
                <a:tab pos="296228" algn="l"/>
              </a:tabLst>
            </a:pPr>
            <a:endParaRPr lang="en-IN" sz="2700" b="1" u="sng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1</a:t>
            </a:r>
            <a:r>
              <a:rPr lang="en-IN" sz="27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2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306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3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4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5</a:t>
            </a:r>
            <a:r>
              <a:rPr lang="en-IN" sz="27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75844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1390</Words>
  <Application>Microsoft Office PowerPoint</Application>
  <PresentationFormat>Custom</PresentationFormat>
  <Paragraphs>138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Gotham</vt:lpstr>
      <vt:lpstr>Aptos Display</vt:lpstr>
      <vt:lpstr>Arial</vt:lpstr>
      <vt:lpstr>Arial MT</vt:lpstr>
      <vt:lpstr>Montserrat</vt:lpstr>
      <vt:lpstr>Wingdings</vt:lpstr>
      <vt:lpstr>Calibri</vt:lpstr>
      <vt:lpstr>Courier New</vt:lpstr>
      <vt:lpstr>Aptos</vt:lpstr>
      <vt:lpstr>Play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Humorous Speech Contest</vt:lpstr>
      <vt:lpstr>Contestant Eligibility</vt:lpstr>
      <vt:lpstr>Contestant Eligibility</vt:lpstr>
      <vt:lpstr>Contestant Ineligibility</vt:lpstr>
      <vt:lpstr>Humorous Speech Contest</vt:lpstr>
      <vt:lpstr>Humorous Speech Contest</vt:lpstr>
      <vt:lpstr>Humorous Speech Contest</vt:lpstr>
      <vt:lpstr>Humorous Speech Contest</vt:lpstr>
      <vt:lpstr>Technical Failure</vt:lpstr>
      <vt:lpstr>Protests</vt:lpstr>
      <vt:lpstr>Protests</vt:lpstr>
      <vt:lpstr>Humorous Speech Contest</vt:lpstr>
      <vt:lpstr>Humorous Speech Contest</vt:lpstr>
      <vt:lpstr>Humorous Speech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24</cp:revision>
  <dcterms:created xsi:type="dcterms:W3CDTF">2006-08-16T00:00:00Z</dcterms:created>
  <dcterms:modified xsi:type="dcterms:W3CDTF">2026-07-25T21:12:39Z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