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9"/>
  </p:notesMasterIdLst>
  <p:handoutMasterIdLst>
    <p:handoutMasterId r:id="rId20"/>
  </p:handoutMasterIdLst>
  <p:sldIdLst>
    <p:sldId id="25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  <p:sldId id="269" r:id="rId15"/>
    <p:sldId id="270" r:id="rId16"/>
    <p:sldId id="266" r:id="rId17"/>
    <p:sldId id="267" r:id="rId18"/>
  </p:sldIdLst>
  <p:sldSz cx="18288000" cy="10287000"/>
  <p:notesSz cx="6858000" cy="9144000"/>
  <p:embeddedFontLst>
    <p:embeddedFont>
      <p:font typeface="Montserrat" panose="00000500000000000000" pitchFamily="2" charset="0"/>
      <p:regular r:id="rId21"/>
      <p:bold r:id="rId22"/>
      <p:italic r:id="rId23"/>
      <p:boldItalic r:id="rId24"/>
    </p:embeddedFont>
    <p:embeddedFont>
      <p:font typeface="Play" panose="020B0604020202020204" charset="0"/>
      <p:regular r:id="rId25"/>
      <p:bold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4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285dd34ea8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g3285dd34ea8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>
          <a:extLst>
            <a:ext uri="{FF2B5EF4-FFF2-40B4-BE49-F238E27FC236}">
              <a16:creationId xmlns:a16="http://schemas.microsoft.com/office/drawing/2014/main" id="{D1F9E6E1-AC37-FD8B-1DFD-BBEFBED72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7:notes">
            <a:extLst>
              <a:ext uri="{FF2B5EF4-FFF2-40B4-BE49-F238E27FC236}">
                <a16:creationId xmlns:a16="http://schemas.microsoft.com/office/drawing/2014/main" id="{47FC6B3E-E058-0529-21C4-9EE7478D14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7:notes">
            <a:extLst>
              <a:ext uri="{FF2B5EF4-FFF2-40B4-BE49-F238E27FC236}">
                <a16:creationId xmlns:a16="http://schemas.microsoft.com/office/drawing/2014/main" id="{8CE49404-1C91-9E6D-FA32-0C147ADEBC3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9272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oastmasters.org/resources/timer-zoom-background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09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rgbClr val="004165"/>
              </a:buClr>
              <a:buSzPts val="3600"/>
            </a:pPr>
            <a:r>
              <a:rPr lang="en-US" sz="4400" b="1" dirty="0">
                <a:solidFill>
                  <a:srgbClr val="004165"/>
                </a:solidFill>
                <a:latin typeface="Arial"/>
                <a:ea typeface="Arial"/>
                <a:cs typeface="Arial"/>
                <a:sym typeface="Arial"/>
              </a:rPr>
              <a:t>Timers Briefing</a:t>
            </a:r>
            <a:endParaRPr lang="en-US" sz="2000" dirty="0"/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1218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5400"/>
              <a:buFontTx/>
              <a:buNone/>
              <a:tabLst/>
              <a:defRPr/>
            </a:pPr>
            <a:r>
              <a:rPr kumimoji="0" lang="en-US" sz="8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International Speech Contest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8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8"/>
          <p:cNvSpPr txBox="1">
            <a:spLocks noGrp="1"/>
          </p:cNvSpPr>
          <p:nvPr>
            <p:ph type="body" idx="1"/>
          </p:nvPr>
        </p:nvSpPr>
        <p:spPr>
          <a:xfrm>
            <a:off x="1257300" y="2384477"/>
            <a:ext cx="10126980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Timer Record Sheet shall be maintained by the Chief judge till the Results are announced.</a:t>
            </a:r>
          </a:p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endParaRPr lang="en-US" sz="3000" dirty="0">
              <a:solidFill>
                <a:srgbClr val="333333"/>
              </a:solidFill>
            </a:endParaRPr>
          </a:p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If the winner announcement includes the name of a contestant who exceeded the maximum time limit (i.e. beyond the 30-second grace period), the Timer may immediately interrupt the proceedings to ensure the results are corrected.</a:t>
            </a:r>
          </a:p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endParaRPr lang="en-US" sz="3000" dirty="0">
              <a:solidFill>
                <a:srgbClr val="333333"/>
              </a:solidFill>
            </a:endParaRPr>
          </a:p>
          <a:p>
            <a:pPr lvl="0" algn="just"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Timers must be present till the results are declared.</a:t>
            </a:r>
          </a:p>
          <a:p>
            <a:pPr marL="0" indent="0" algn="just">
              <a:lnSpc>
                <a:spcPct val="90000"/>
              </a:lnSpc>
              <a:spcBef>
                <a:spcPts val="1500"/>
              </a:spcBef>
              <a:buClr>
                <a:schemeClr val="dk1"/>
              </a:buClr>
              <a:buSzPts val="1800"/>
              <a:buNone/>
            </a:pPr>
            <a:endParaRPr sz="27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 algn="just">
              <a:lnSpc>
                <a:spcPct val="90000"/>
              </a:lnSpc>
              <a:spcBef>
                <a:spcPts val="1500"/>
              </a:spcBef>
              <a:buClr>
                <a:schemeClr val="dk1"/>
              </a:buClr>
              <a:buSzPts val="2800"/>
              <a:buNone/>
            </a:pPr>
            <a:endParaRPr sz="4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D37C6C-F8E8-A400-2408-635E803B7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0636" y="1969112"/>
            <a:ext cx="5340549" cy="71330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9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9"/>
          <p:cNvSpPr txBox="1"/>
          <p:nvPr/>
        </p:nvSpPr>
        <p:spPr>
          <a:xfrm>
            <a:off x="1601396" y="2458667"/>
            <a:ext cx="6200550" cy="3554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9525" rIns="0" bIns="0" anchor="t" anchorCtr="0">
            <a:spAutoFit/>
          </a:bodyPr>
          <a:lstStyle/>
          <a:p>
            <a:r>
              <a:rPr lang="en-US" sz="3000" b="1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Speaking Order:</a:t>
            </a:r>
          </a:p>
          <a:p>
            <a:endParaRPr sz="3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293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1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293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2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306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3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285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4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lvl="1" indent="-277176">
              <a:spcBef>
                <a:spcPts val="285"/>
              </a:spcBef>
              <a:buClr>
                <a:srgbClr val="333333"/>
              </a:buClr>
              <a:buSzPts val="2800"/>
              <a:buFont typeface="Arial"/>
              <a:buChar char="•"/>
            </a:pPr>
            <a:r>
              <a:rPr lang="en-US" sz="30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Contestant 5 –</a:t>
            </a:r>
            <a:endParaRPr sz="3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0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A2524CE-6EAE-2009-4F9E-FB698FC70356}"/>
              </a:ext>
            </a:extLst>
          </p:cNvPr>
          <p:cNvSpPr txBox="1"/>
          <p:nvPr/>
        </p:nvSpPr>
        <p:spPr>
          <a:xfrm>
            <a:off x="1420203" y="2775023"/>
            <a:ext cx="15447594" cy="471667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 starts at: (Details of contest date and time to be inserted)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Please ensure you join by __ AM/PM  at the latest. Your presence is required till the end of the contest.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The image of the agenda will be shared separately.</a:t>
            </a:r>
            <a:endParaRPr lang="en-US" sz="36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1"/>
          <p:cNvSpPr txBox="1">
            <a:spLocks noGrp="1"/>
          </p:cNvSpPr>
          <p:nvPr>
            <p:ph type="title"/>
          </p:nvPr>
        </p:nvSpPr>
        <p:spPr>
          <a:xfrm>
            <a:off x="1009675" y="348966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 dirty="0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1"/>
          <p:cNvSpPr txBox="1"/>
          <p:nvPr/>
        </p:nvSpPr>
        <p:spPr>
          <a:xfrm>
            <a:off x="6901676" y="4922612"/>
            <a:ext cx="5413056" cy="642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9050" rIns="0" bIns="0" anchor="t" anchorCtr="0">
            <a:spAutoFit/>
          </a:bodyPr>
          <a:lstStyle/>
          <a:p>
            <a:pPr marL="19050"/>
            <a:r>
              <a:rPr lang="en-US" sz="405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Thank You, Timers.</a:t>
            </a:r>
            <a:endParaRPr sz="405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"/>
          <p:cNvSpPr txBox="1">
            <a:spLocks noGrp="1"/>
          </p:cNvSpPr>
          <p:nvPr>
            <p:ph type="title"/>
          </p:nvPr>
        </p:nvSpPr>
        <p:spPr>
          <a:xfrm>
            <a:off x="655898" y="-215844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 dirty="0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 dirty="0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EE5F79-8A51-C586-6A99-5DFC03985ECC}"/>
              </a:ext>
            </a:extLst>
          </p:cNvPr>
          <p:cNvSpPr txBox="1"/>
          <p:nvPr/>
        </p:nvSpPr>
        <p:spPr>
          <a:xfrm>
            <a:off x="655898" y="1106472"/>
            <a:ext cx="11589846" cy="8402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/>
              <a:t>The Chief Judge will provide you with the Time Record Sheet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the Time Record Sheet. (Timer 1 and Timer 2 will share the duly filled Time record sheets with the Chief Judge.)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Please set your timing devices to </a:t>
            </a:r>
            <a:r>
              <a:rPr lang="en-US" sz="2700" b="1" u="sng" dirty="0">
                <a:latin typeface="Arial" panose="020B0604020202020204" pitchFamily="34" charset="0"/>
                <a:cs typeface="Arial" panose="020B0604020202020204" pitchFamily="34" charset="0"/>
              </a:rPr>
              <a:t>'Do Not Disturb’ 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mode. It is recommended that you remove the Locking Mechanism on your timing device for the duration of the contest.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Please test the timing device prior to the contest to ensure that it is working properly.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Timer 1 – [Name] to share the Timing Signals and record the Timer Sheet  and share with the Chief Judge.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Timer 2 – [Name] to share the Timing Signals (</a:t>
            </a:r>
            <a:r>
              <a: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case of technical issue with Timer1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) and record the Timer Sheet and share with the Chief Judge.</a:t>
            </a:r>
          </a:p>
          <a:p>
            <a:pPr marL="514350" indent="-514350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Mention timing clearly — for example, if the time is 6 minutes and 5 seconds, write it as 6:05, not 6:5.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Do not consider milliseconds.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6315BB-2993-5D8A-D51C-E284A1829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0699" y="1289510"/>
            <a:ext cx="5505734" cy="735367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3"/>
          <p:cNvSpPr txBox="1">
            <a:spLocks noGrp="1"/>
          </p:cNvSpPr>
          <p:nvPr>
            <p:ph type="body" idx="1"/>
          </p:nvPr>
        </p:nvSpPr>
        <p:spPr>
          <a:xfrm>
            <a:off x="1178114" y="2247317"/>
            <a:ext cx="10055291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sz="2700" dirty="0"/>
          </a:p>
          <a:p>
            <a:pPr marL="0" indent="0" algn="just">
              <a:buSzPts val="1700"/>
              <a:buNone/>
            </a:pPr>
            <a:r>
              <a:rPr lang="en-US" sz="3000" dirty="0"/>
              <a:t>Upon being introduced </a:t>
            </a:r>
            <a:r>
              <a:rPr lang="en-US" sz="3000" b="1" dirty="0"/>
              <a:t>(Name–Speech Title or Speech Title–Name), </a:t>
            </a:r>
            <a:r>
              <a:rPr lang="en-US" sz="3000" dirty="0"/>
              <a:t>the contestant shall proceed immediately to the speaking position. </a:t>
            </a:r>
            <a:r>
              <a:rPr lang="en-US" sz="3000" b="1" dirty="0"/>
              <a:t>Timing</a:t>
            </a:r>
            <a:r>
              <a:rPr lang="en-US" sz="3000" dirty="0"/>
              <a:t> will </a:t>
            </a:r>
            <a:r>
              <a:rPr lang="en-US" sz="3000" b="1" dirty="0"/>
              <a:t>begin</a:t>
            </a:r>
            <a:r>
              <a:rPr lang="en-US" sz="3000" dirty="0"/>
              <a:t> with the </a:t>
            </a:r>
            <a:r>
              <a:rPr lang="en-US" sz="3000" b="1" u="sng" dirty="0"/>
              <a:t>contestant’s first definite verbal or nonverbal communication with the audience.</a:t>
            </a:r>
            <a:endParaRPr sz="3000" b="1" u="sng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E00F4C-D243-42D5-34D0-B471BA2E3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4944" y="1997023"/>
            <a:ext cx="5340549" cy="71330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285dd34ea8_0_86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50" cy="15466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g3285dd34ea8_0_86"/>
          <p:cNvSpPr txBox="1">
            <a:spLocks noGrp="1"/>
          </p:cNvSpPr>
          <p:nvPr>
            <p:ph type="body" idx="1"/>
          </p:nvPr>
        </p:nvSpPr>
        <p:spPr>
          <a:xfrm>
            <a:off x="1257300" y="2384477"/>
            <a:ext cx="11588400" cy="630225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Timing Signal shall be either virtual background or physical cards depending on mode of contest.</a:t>
            </a:r>
            <a:endParaRPr lang="en-US" sz="3000" b="1" u="sng" dirty="0">
              <a:solidFill>
                <a:srgbClr val="333333"/>
              </a:solidFill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endParaRPr lang="en-US" sz="3000" dirty="0">
              <a:solidFill>
                <a:srgbClr val="333333"/>
              </a:solidFill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You can download the virtual backgrounds from  </a:t>
            </a:r>
            <a:r>
              <a:rPr lang="en-US" sz="3000" dirty="0">
                <a:solidFill>
                  <a:srgbClr val="333333"/>
                </a:solidFill>
                <a:hlinkClick r:id="rId3"/>
              </a:rPr>
              <a:t>https://www.toastmasters.org/resources/timer-zoom-backgrounds</a:t>
            </a:r>
            <a:endParaRPr lang="en-US" sz="3000" dirty="0">
              <a:solidFill>
                <a:srgbClr val="333333"/>
              </a:solidFill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endParaRPr lang="en-US" sz="3000" dirty="0">
              <a:solidFill>
                <a:srgbClr val="333333"/>
              </a:solidFill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If using virtual backgrounds, the Timer may cover their camera lens to ensure that only the background is visible, preventing their facial expressions from distracting the contestants.</a:t>
            </a:r>
          </a:p>
          <a:p>
            <a:pPr algn="just">
              <a:lnSpc>
                <a:spcPct val="90000"/>
              </a:lnSpc>
              <a:spcBef>
                <a:spcPts val="0"/>
              </a:spcBef>
              <a:buClr>
                <a:srgbClr val="333333"/>
              </a:buClr>
              <a:buSzPts val="1800"/>
              <a:buFont typeface="Arial"/>
              <a:buChar char="•"/>
            </a:pPr>
            <a:endParaRPr sz="27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6" name="Google Shape;196;g3285dd34ea8_0_8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79572" y="1995358"/>
            <a:ext cx="4041429" cy="2246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g3285dd34ea8_0_8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179572" y="4269773"/>
            <a:ext cx="4041428" cy="2121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g3285dd34ea8_0_8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179571" y="6391763"/>
            <a:ext cx="4041428" cy="22950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4"/>
          <p:cNvSpPr txBox="1">
            <a:spLocks noGrp="1"/>
          </p:cNvSpPr>
          <p:nvPr>
            <p:ph type="body" idx="1"/>
          </p:nvPr>
        </p:nvSpPr>
        <p:spPr>
          <a:xfrm>
            <a:off x="1060984" y="1859952"/>
            <a:ext cx="11588546" cy="619134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Autofit/>
          </a:bodyPr>
          <a:lstStyle/>
          <a:p>
            <a:pPr marL="0" indent="0" algn="just">
              <a:lnSpc>
                <a:spcPct val="150000"/>
              </a:lnSpc>
              <a:buNone/>
              <a:defRPr/>
            </a:pPr>
            <a:r>
              <a:rPr lang="en-US" sz="3000" b="1" u="sng" dirty="0">
                <a:solidFill>
                  <a:srgbClr val="333333"/>
                </a:solidFill>
              </a:rPr>
              <a:t>Timer 1 (primary duty)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Operate the signaling device through laptop or physical cards.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Display the Green, Yellow and Red colors.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The colors of the timing signals must be visible to all contestants.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Maintain the written record of time of each speech on the provided Time Record Sheet.</a:t>
            </a:r>
          </a:p>
        </p:txBody>
      </p:sp>
      <p:pic>
        <p:nvPicPr>
          <p:cNvPr id="208" name="Google Shape;20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79572" y="1995358"/>
            <a:ext cx="4041428" cy="2246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79572" y="4269773"/>
            <a:ext cx="4041428" cy="2121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179570" y="6391763"/>
            <a:ext cx="4041429" cy="22950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84252B-7A61-2FF9-A016-AD219472B122}"/>
              </a:ext>
            </a:extLst>
          </p:cNvPr>
          <p:cNvSpPr txBox="1"/>
          <p:nvPr/>
        </p:nvSpPr>
        <p:spPr>
          <a:xfrm>
            <a:off x="1257298" y="7863721"/>
            <a:ext cx="11759186" cy="71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defRPr/>
            </a:pPr>
            <a:r>
              <a:rPr lang="en-US" sz="3000" b="1" i="1" dirty="0">
                <a:solidFill>
                  <a:srgbClr val="FF0000"/>
                </a:solidFill>
              </a:rPr>
              <a:t>Remember: non-verbal communication is also communication.</a:t>
            </a:r>
            <a:endParaRPr lang="en-US" sz="3000"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5"/>
          <p:cNvSpPr txBox="1">
            <a:spLocks noGrp="1"/>
          </p:cNvSpPr>
          <p:nvPr>
            <p:ph type="body" idx="1"/>
          </p:nvPr>
        </p:nvSpPr>
        <p:spPr>
          <a:xfrm>
            <a:off x="1257301" y="2384477"/>
            <a:ext cx="9968366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0" indent="0" algn="just">
              <a:buNone/>
            </a:pPr>
            <a:r>
              <a:rPr lang="en-US" sz="3000" b="1" u="sng" dirty="0">
                <a:latin typeface="Arial" panose="020B0604020202020204" pitchFamily="34" charset="0"/>
                <a:cs typeface="Arial" panose="020B0604020202020204" pitchFamily="34" charset="0"/>
              </a:rPr>
              <a:t>Timer 2 (primary duty)</a:t>
            </a:r>
          </a:p>
          <a:p>
            <a:pPr marL="0" indent="0" algn="just">
              <a:buNone/>
            </a:pPr>
            <a:endParaRPr lang="en-US" sz="3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Record the speech time of each contestant </a:t>
            </a:r>
            <a:r>
              <a:rPr lang="en-US" sz="3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hand over to the Chief Judge.</a:t>
            </a:r>
          </a:p>
          <a:p>
            <a:pPr marL="0" indent="0" algn="just">
              <a:buNone/>
            </a:pP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Timer 2 will also have to be ready with the timing signals in case Timer 1 encounters any technical issues.</a:t>
            </a:r>
          </a:p>
          <a:p>
            <a:pPr indent="-171450" algn="just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1800"/>
              <a:buNone/>
            </a:pPr>
            <a:endParaRPr sz="27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558821-D871-114D-4705-FCDB49F18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0652" y="1859863"/>
            <a:ext cx="5340549" cy="71330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6"/>
          <p:cNvSpPr txBox="1">
            <a:spLocks noGrp="1"/>
          </p:cNvSpPr>
          <p:nvPr>
            <p:ph type="title"/>
          </p:nvPr>
        </p:nvSpPr>
        <p:spPr>
          <a:xfrm>
            <a:off x="1257299" y="560753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6"/>
          <p:cNvSpPr txBox="1">
            <a:spLocks noGrp="1"/>
          </p:cNvSpPr>
          <p:nvPr>
            <p:ph type="body" idx="1"/>
          </p:nvPr>
        </p:nvSpPr>
        <p:spPr>
          <a:xfrm>
            <a:off x="1257300" y="2384477"/>
            <a:ext cx="16120872" cy="630232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0" indent="0" algn="just">
              <a:lnSpc>
                <a:spcPct val="150000"/>
              </a:lnSpc>
              <a:buNone/>
              <a:defRPr/>
            </a:pPr>
            <a:r>
              <a:rPr lang="en-US" sz="3000" b="1" dirty="0">
                <a:solidFill>
                  <a:srgbClr val="333333"/>
                </a:solidFill>
              </a:rPr>
              <a:t>Timer 1 </a:t>
            </a:r>
            <a:r>
              <a:rPr lang="en-US" sz="3000" dirty="0">
                <a:solidFill>
                  <a:srgbClr val="333333"/>
                </a:solidFill>
              </a:rPr>
              <a:t>will be responsible for showing the timing signals at the appropriate time. 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At 5 minutes, display the </a:t>
            </a:r>
            <a:r>
              <a:rPr lang="en-US" sz="3000" b="1" u="sng" dirty="0">
                <a:solidFill>
                  <a:srgbClr val="00B050"/>
                </a:solidFill>
              </a:rPr>
              <a:t>Green color</a:t>
            </a:r>
            <a:r>
              <a:rPr lang="en-US" sz="3000" b="1" dirty="0">
                <a:solidFill>
                  <a:srgbClr val="00B050"/>
                </a:solidFill>
              </a:rPr>
              <a:t> </a:t>
            </a:r>
            <a:r>
              <a:rPr lang="en-US" sz="3000" dirty="0">
                <a:solidFill>
                  <a:srgbClr val="333333"/>
                </a:solidFill>
              </a:rPr>
              <a:t>signal for 1 minute.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At 6 minutes, display the </a:t>
            </a:r>
            <a:r>
              <a:rPr lang="en-US" sz="3000" b="1" u="sng" dirty="0">
                <a:solidFill>
                  <a:srgbClr val="FFCC00"/>
                </a:solidFill>
              </a:rPr>
              <a:t>Yellow color</a:t>
            </a:r>
            <a:r>
              <a:rPr lang="en-US" sz="3000" b="1" dirty="0">
                <a:solidFill>
                  <a:srgbClr val="FFCC00"/>
                </a:solidFill>
              </a:rPr>
              <a:t> </a:t>
            </a:r>
            <a:r>
              <a:rPr lang="en-US" sz="3000" dirty="0">
                <a:solidFill>
                  <a:srgbClr val="333333"/>
                </a:solidFill>
              </a:rPr>
              <a:t>signal for 1 minute.</a:t>
            </a:r>
          </a:p>
          <a:p>
            <a:pPr lvl="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sz="3000" dirty="0">
                <a:solidFill>
                  <a:srgbClr val="333333"/>
                </a:solidFill>
              </a:rPr>
              <a:t>At 7 minutes, display the </a:t>
            </a:r>
            <a:r>
              <a:rPr lang="en-US" sz="3000" b="1" u="sng" dirty="0">
                <a:solidFill>
                  <a:srgbClr val="FF0000"/>
                </a:solidFill>
              </a:rPr>
              <a:t>Red color </a:t>
            </a:r>
            <a:r>
              <a:rPr lang="en-US" sz="3000" dirty="0">
                <a:solidFill>
                  <a:srgbClr val="333333"/>
                </a:solidFill>
              </a:rPr>
              <a:t>signal until the speaker has concluded their speech.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en-US" sz="3000" b="1" i="1" u="sng" dirty="0">
                <a:solidFill>
                  <a:srgbClr val="FF0000"/>
                </a:solidFill>
              </a:rPr>
              <a:t>Do not give any indication that a contestant has exceeded the qualifying time.</a:t>
            </a:r>
            <a:endParaRPr lang="en-US" sz="3000" i="1" u="sng" dirty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Clr>
                <a:srgbClr val="333333"/>
              </a:buClr>
              <a:buSzPts val="1700"/>
              <a:buFont typeface="Arial"/>
              <a:buChar char="•"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"/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7"/>
          <p:cNvSpPr txBox="1">
            <a:spLocks noGrp="1"/>
          </p:cNvSpPr>
          <p:nvPr>
            <p:ph type="body" idx="1"/>
          </p:nvPr>
        </p:nvSpPr>
        <p:spPr>
          <a:xfrm>
            <a:off x="1133856" y="1992338"/>
            <a:ext cx="16285464" cy="712402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 fontScale="2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Timer 2 – You will be responsible to time the 1 minute of silence between contestants’ speeches. Display the </a:t>
            </a:r>
            <a:r>
              <a:rPr lang="en-US" sz="12000" b="1" dirty="0">
                <a:solidFill>
                  <a:srgbClr val="FF0000"/>
                </a:solidFill>
              </a:rPr>
              <a:t>Red color </a:t>
            </a:r>
            <a:r>
              <a:rPr lang="en-US" sz="12000" dirty="0">
                <a:solidFill>
                  <a:srgbClr val="333333"/>
                </a:solidFill>
              </a:rPr>
              <a:t>signal at the end of 1 minute.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2000" dirty="0">
              <a:solidFill>
                <a:srgbClr val="333333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The Contest Chair will ask you to time 3 minutes at the end of the Contest. You should notify the Contest Chair by showing the </a:t>
            </a:r>
            <a:r>
              <a:rPr lang="en-US" sz="12000" b="1" dirty="0">
                <a:solidFill>
                  <a:srgbClr val="FF0000"/>
                </a:solidFill>
              </a:rPr>
              <a:t>Red color </a:t>
            </a:r>
            <a:r>
              <a:rPr lang="en-US" sz="12000" dirty="0">
                <a:solidFill>
                  <a:srgbClr val="333333"/>
                </a:solidFill>
              </a:rPr>
              <a:t>signal.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2000" dirty="0">
              <a:solidFill>
                <a:srgbClr val="333333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After the last Contestant has concluded and the judges are finalizing their ballots, the Timer 2 will share the Timer Record Sheet with the Chief Judge.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2000" dirty="0">
              <a:solidFill>
                <a:srgbClr val="333333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Similarly, the Timer 1 will also share the Timer Record Sheet with the Chief Judge. This report will only be considered if Timer 1 had any problem or for any doubt clearance.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endParaRPr lang="en-US" sz="12000" dirty="0">
              <a:solidFill>
                <a:srgbClr val="333333"/>
              </a:solidFill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en-US" sz="12000" dirty="0">
                <a:solidFill>
                  <a:srgbClr val="333333"/>
                </a:solidFill>
              </a:rPr>
              <a:t>Please ensure to have an alternate device to calculate the time taken for any contestant who drops and rejoins.</a:t>
            </a:r>
          </a:p>
          <a:p>
            <a:pPr indent="-180975">
              <a:lnSpc>
                <a:spcPct val="150000"/>
              </a:lnSpc>
              <a:spcBef>
                <a:spcPts val="1500"/>
              </a:spcBef>
              <a:buClr>
                <a:schemeClr val="dk1"/>
              </a:buClr>
              <a:buSzPts val="1700"/>
              <a:buNone/>
            </a:pPr>
            <a:endParaRPr sz="255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>
          <a:extLst>
            <a:ext uri="{FF2B5EF4-FFF2-40B4-BE49-F238E27FC236}">
              <a16:creationId xmlns:a16="http://schemas.microsoft.com/office/drawing/2014/main" id="{1887749E-B407-7EA0-CCCF-84F5611A7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">
            <a:extLst>
              <a:ext uri="{FF2B5EF4-FFF2-40B4-BE49-F238E27FC236}">
                <a16:creationId xmlns:a16="http://schemas.microsoft.com/office/drawing/2014/main" id="{0818F6C7-17A8-D728-B3CE-801D75810B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ctr" anchorCtr="0">
            <a:norm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International</a:t>
            </a:r>
            <a:r>
              <a:rPr lang="en-US" sz="6600" b="1">
                <a:latin typeface="Arial"/>
                <a:ea typeface="Arial"/>
                <a:cs typeface="Arial"/>
                <a:sym typeface="Arial"/>
              </a:rPr>
              <a:t> Speech Contest</a:t>
            </a:r>
            <a:endParaRPr b="1">
              <a:solidFill>
                <a:srgbClr val="00416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7">
            <a:extLst>
              <a:ext uri="{FF2B5EF4-FFF2-40B4-BE49-F238E27FC236}">
                <a16:creationId xmlns:a16="http://schemas.microsoft.com/office/drawing/2014/main" id="{D2327F63-3D4A-25E5-2040-9887740F86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33856" y="1992338"/>
            <a:ext cx="16285464" cy="712402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37138" tIns="68550" rIns="137138" bIns="68550" rtlCol="0" anchor="t" anchorCtr="0">
            <a:normAutofit/>
          </a:bodyPr>
          <a:lstStyle/>
          <a:p>
            <a:pPr marL="0" indent="0" algn="just">
              <a:buNone/>
            </a:pPr>
            <a:r>
              <a:rPr lang="en-US" sz="3000" b="1" u="sng" dirty="0">
                <a:latin typeface="Arial" panose="020B0604020202020204" pitchFamily="34" charset="0"/>
                <a:cs typeface="Arial" panose="020B0604020202020204" pitchFamily="34" charset="0"/>
              </a:rPr>
              <a:t>Technical Failure: 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If the contest cannot be continued due to an unresolved issues, it may be postponed to a future date.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If either Timer loses connection or experiences a technical failure during a contestant’s speech, the affected contestant will be granted an additional 30 seconds.</a:t>
            </a:r>
          </a:p>
          <a:p>
            <a:pPr indent="-180975">
              <a:lnSpc>
                <a:spcPct val="150000"/>
              </a:lnSpc>
              <a:spcBef>
                <a:spcPts val="1500"/>
              </a:spcBef>
              <a:buClr>
                <a:schemeClr val="dk1"/>
              </a:buClr>
              <a:buSzPts val="1700"/>
              <a:buNone/>
            </a:pPr>
            <a:endParaRPr sz="255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991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948</Words>
  <Application>Microsoft Office PowerPoint</Application>
  <PresentationFormat>Custom</PresentationFormat>
  <Paragraphs>93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Aptos</vt:lpstr>
      <vt:lpstr>Play</vt:lpstr>
      <vt:lpstr>Arial</vt:lpstr>
      <vt:lpstr>Aptos Display</vt:lpstr>
      <vt:lpstr>Calibri</vt:lpstr>
      <vt:lpstr>Montserrat</vt:lpstr>
      <vt:lpstr>Arial MT</vt:lpstr>
      <vt:lpstr>Wingdings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  <vt:lpstr>International Speech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21</cp:revision>
  <dcterms:created xsi:type="dcterms:W3CDTF">2006-08-16T00:00:00Z</dcterms:created>
  <dcterms:modified xsi:type="dcterms:W3CDTF">2026-07-25T19:38:45Z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