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24"/>
  </p:notesMasterIdLst>
  <p:handoutMasterIdLst>
    <p:handoutMasterId r:id="rId25"/>
  </p:handoutMasterIdLst>
  <p:sldIdLst>
    <p:sldId id="256" r:id="rId6"/>
    <p:sldId id="259" r:id="rId7"/>
    <p:sldId id="260" r:id="rId8"/>
    <p:sldId id="261" r:id="rId9"/>
    <p:sldId id="262" r:id="rId10"/>
    <p:sldId id="263" r:id="rId11"/>
    <p:sldId id="264" r:id="rId12"/>
    <p:sldId id="265" r:id="rId13"/>
    <p:sldId id="266" r:id="rId14"/>
    <p:sldId id="267" r:id="rId15"/>
    <p:sldId id="268" r:id="rId16"/>
    <p:sldId id="269" r:id="rId17"/>
    <p:sldId id="275" r:id="rId18"/>
    <p:sldId id="270" r:id="rId19"/>
    <p:sldId id="271" r:id="rId20"/>
    <p:sldId id="272" r:id="rId21"/>
    <p:sldId id="273" r:id="rId22"/>
    <p:sldId id="274" r:id="rId23"/>
  </p:sldIdLst>
  <p:sldSz cx="18288000" cy="10287000"/>
  <p:notesSz cx="6858000" cy="9144000"/>
  <p:embeddedFontLst>
    <p:embeddedFont>
      <p:font typeface="Montserrat" panose="00000500000000000000" pitchFamily="2" charset="0"/>
      <p:regular r:id="rId26"/>
      <p:bold r:id="rId27"/>
      <p:italic r:id="rId28"/>
      <p:boldItalic r:id="rId29"/>
    </p:embeddedFont>
    <p:embeddedFont>
      <p:font typeface="Play" panose="020B0604020202020204" charset="0"/>
      <p:regular r:id="rId30"/>
      <p:bold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4" name="Google Shape;18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0" name="Google Shape;28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24" name="Google Shape;22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4" name="Google Shape;23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4" name="Google Shape;24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4" name="Google Shape;25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3" name="Google Shape;26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 name="Google Shape;11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4" name="Google Shape;15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09398"/>
          </a:xfrm>
          <a:prstGeom prst="rect">
            <a:avLst/>
          </a:prstGeom>
        </p:spPr>
        <p:txBody>
          <a:bodyPr lIns="0" tIns="0" rIns="0" bIns="0" rtlCol="0" anchor="t">
            <a:spAutoFit/>
          </a:bodyPr>
          <a:lstStyle/>
          <a:p>
            <a:pPr algn="ctr">
              <a:lnSpc>
                <a:spcPct val="90000"/>
              </a:lnSpc>
              <a:buClr>
                <a:srgbClr val="004165"/>
              </a:buClr>
              <a:buSzPts val="3600"/>
            </a:pPr>
            <a:r>
              <a:rPr lang="en-US" sz="4400" b="1" dirty="0">
                <a:solidFill>
                  <a:srgbClr val="004165"/>
                </a:solidFill>
                <a:latin typeface="Arial"/>
                <a:ea typeface="Arial"/>
                <a:cs typeface="Arial"/>
                <a:sym typeface="Arial"/>
              </a:rPr>
              <a:t>Judges Briefing</a:t>
            </a:r>
            <a:endParaRPr lang="en-US" sz="2000" dirty="0"/>
          </a:p>
        </p:txBody>
      </p:sp>
      <p:sp>
        <p:nvSpPr>
          <p:cNvPr id="3" name="TextBox 3"/>
          <p:cNvSpPr txBox="1"/>
          <p:nvPr/>
        </p:nvSpPr>
        <p:spPr>
          <a:xfrm>
            <a:off x="3049535" y="1992842"/>
            <a:ext cx="13335000" cy="1121846"/>
          </a:xfrm>
          <a:prstGeom prst="rect">
            <a:avLst/>
          </a:prstGeom>
        </p:spPr>
        <p:txBody>
          <a:bodyPr wrap="square" lIns="0" tIns="0" rIns="0" bIns="0" rtlCol="0" anchor="t">
            <a:spAutoFit/>
          </a:bodyPr>
          <a:lstStyle/>
          <a:p>
            <a:pPr algn="ctr">
              <a:lnSpc>
                <a:spcPct val="90000"/>
              </a:lnSpc>
              <a:buClr>
                <a:schemeClr val="dk1"/>
              </a:buClr>
              <a:buSzPts val="5400"/>
            </a:pPr>
            <a:r>
              <a:rPr lang="en-US" sz="8100" dirty="0">
                <a:solidFill>
                  <a:schemeClr val="dk1"/>
                </a:solidFill>
                <a:latin typeface="Arial"/>
                <a:ea typeface="Arial"/>
                <a:cs typeface="Arial"/>
                <a:sym typeface="Arial"/>
              </a:rPr>
              <a:t>Table Topics Contest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1"/>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Table Topics Contest</a:t>
            </a:r>
            <a:endParaRPr b="1">
              <a:solidFill>
                <a:srgbClr val="004165"/>
              </a:solidFill>
              <a:latin typeface="Arial"/>
              <a:ea typeface="Arial"/>
              <a:cs typeface="Arial"/>
              <a:sym typeface="Arial"/>
            </a:endParaRPr>
          </a:p>
        </p:txBody>
      </p:sp>
      <p:sp>
        <p:nvSpPr>
          <p:cNvPr id="5" name="Google Shape;252;p8">
            <a:extLst>
              <a:ext uri="{FF2B5EF4-FFF2-40B4-BE49-F238E27FC236}">
                <a16:creationId xmlns:a16="http://schemas.microsoft.com/office/drawing/2014/main" id="{6335D605-F7DF-F54C-6EC9-9B7E21E05052}"/>
              </a:ext>
            </a:extLst>
          </p:cNvPr>
          <p:cNvSpPr txBox="1">
            <a:spLocks noGrp="1"/>
          </p:cNvSpPr>
          <p:nvPr>
            <p:ph type="body" idx="1"/>
          </p:nvPr>
        </p:nvSpPr>
        <p:spPr>
          <a:xfrm>
            <a:off x="1052711" y="1947674"/>
            <a:ext cx="9550908" cy="6697980"/>
          </a:xfrm>
          <a:prstGeom prst="rect">
            <a:avLst/>
          </a:prstGeom>
          <a:noFill/>
          <a:ln>
            <a:noFill/>
          </a:ln>
        </p:spPr>
        <p:txBody>
          <a:bodyPr spcFirstLastPara="1" vert="horz" wrap="square" lIns="137138" tIns="68550" rIns="137138" bIns="68550" rtlCol="0" anchor="t" anchorCtr="0">
            <a:normAutofit/>
          </a:bodyPr>
          <a:lstStyle/>
          <a:p>
            <a:pPr algn="just">
              <a:buFont typeface="Wingdings" panose="05000000000000000000" pitchFamily="2" charset="2"/>
              <a:buChar char="§"/>
            </a:pPr>
            <a:r>
              <a:rPr lang="en-US" sz="3000" dirty="0"/>
              <a:t>After each speech, there will be </a:t>
            </a:r>
            <a:r>
              <a:rPr lang="en-US" sz="3000" b="1" dirty="0"/>
              <a:t>one minute of silence</a:t>
            </a:r>
            <a:r>
              <a:rPr lang="en-US" sz="3000" dirty="0"/>
              <a:t> for you to </a:t>
            </a:r>
            <a:r>
              <a:rPr lang="en-US" sz="3000" b="1" dirty="0"/>
              <a:t>score </a:t>
            </a:r>
            <a:r>
              <a:rPr lang="en-US" sz="3000" dirty="0"/>
              <a:t>the contestant against each criterion.</a:t>
            </a:r>
          </a:p>
          <a:p>
            <a:pPr algn="just">
              <a:buFont typeface="Wingdings" panose="05000000000000000000" pitchFamily="2" charset="2"/>
              <a:buChar char="§"/>
            </a:pPr>
            <a:endParaRPr lang="en-US" sz="3000" dirty="0"/>
          </a:p>
          <a:p>
            <a:pPr algn="just">
              <a:buFont typeface="Wingdings" panose="05000000000000000000" pitchFamily="2" charset="2"/>
              <a:buChar char="§"/>
            </a:pPr>
            <a:r>
              <a:rPr lang="en-US" sz="3000" dirty="0"/>
              <a:t>After the final speech, there will be </a:t>
            </a:r>
            <a:r>
              <a:rPr lang="en-US" sz="3000" b="1" dirty="0"/>
              <a:t>three minutes of silence</a:t>
            </a:r>
            <a:r>
              <a:rPr lang="en-US" sz="3000" dirty="0"/>
              <a:t> to </a:t>
            </a:r>
            <a:r>
              <a:rPr lang="en-US" sz="3000" b="1" dirty="0"/>
              <a:t>score </a:t>
            </a:r>
            <a:r>
              <a:rPr lang="en-US" sz="3000" dirty="0"/>
              <a:t>the last contestant, total the scores for all contestants,</a:t>
            </a:r>
            <a:r>
              <a:rPr lang="en-US" sz="3000" b="1" dirty="0"/>
              <a:t> record the winners in the ballot section, and submit the completed ballots to the ballot counters</a:t>
            </a:r>
            <a:r>
              <a:rPr lang="en-US" sz="3000" dirty="0"/>
              <a:t>.</a:t>
            </a:r>
          </a:p>
          <a:p>
            <a:pPr algn="just">
              <a:buFont typeface="Wingdings" panose="05000000000000000000" pitchFamily="2" charset="2"/>
              <a:buChar char="§"/>
            </a:pPr>
            <a:endParaRPr lang="en-US" sz="3000" dirty="0"/>
          </a:p>
          <a:p>
            <a:pPr algn="just">
              <a:buFont typeface="Wingdings" panose="05000000000000000000" pitchFamily="2" charset="2"/>
              <a:buChar char="§"/>
            </a:pPr>
            <a:r>
              <a:rPr lang="en-US" sz="3000" b="1" dirty="0"/>
              <a:t>No ties are permitted</a:t>
            </a:r>
            <a:r>
              <a:rPr lang="en-US" sz="3000" dirty="0"/>
              <a:t> — please </a:t>
            </a:r>
            <a:r>
              <a:rPr lang="en-US" sz="3000" b="1" dirty="0"/>
              <a:t>break any ties </a:t>
            </a:r>
            <a:r>
              <a:rPr lang="en-US" sz="3000" dirty="0"/>
              <a:t>on your own ballot.</a:t>
            </a:r>
          </a:p>
          <a:p>
            <a:pPr marL="375285" marR="8573" indent="-195263" algn="just">
              <a:lnSpc>
                <a:spcPct val="100699"/>
              </a:lnSpc>
              <a:spcBef>
                <a:spcPts val="1658"/>
              </a:spcBef>
              <a:buClr>
                <a:srgbClr val="333333"/>
              </a:buClr>
              <a:buSzPts val="1700"/>
              <a:buNone/>
            </a:pPr>
            <a:endParaRPr sz="3375" dirty="0">
              <a:latin typeface="Arial"/>
              <a:ea typeface="Arial"/>
              <a:cs typeface="Arial"/>
              <a:sym typeface="Arial"/>
            </a:endParaRPr>
          </a:p>
        </p:txBody>
      </p:sp>
      <p:pic>
        <p:nvPicPr>
          <p:cNvPr id="6" name="Google Shape;170;p9">
            <a:extLst>
              <a:ext uri="{FF2B5EF4-FFF2-40B4-BE49-F238E27FC236}">
                <a16:creationId xmlns:a16="http://schemas.microsoft.com/office/drawing/2014/main" id="{1C01A65F-5069-D520-2A55-A758DF6CF124}"/>
              </a:ext>
            </a:extLst>
          </p:cNvPr>
          <p:cNvPicPr preferRelativeResize="0"/>
          <p:nvPr/>
        </p:nvPicPr>
        <p:blipFill rotWithShape="1">
          <a:blip r:embed="rId3">
            <a:alphaModFix/>
          </a:blip>
          <a:srcRect/>
          <a:stretch/>
        </p:blipFill>
        <p:spPr>
          <a:xfrm>
            <a:off x="11853568" y="1409700"/>
            <a:ext cx="6122826" cy="8138880"/>
          </a:xfrm>
          <a:prstGeom prst="rect">
            <a:avLst/>
          </a:prstGeom>
          <a:noFill/>
          <a:ln>
            <a:solidFill>
              <a:schemeClr val="tx1"/>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2"/>
          <p:cNvSpPr txBox="1">
            <a:spLocks noGrp="1"/>
          </p:cNvSpPr>
          <p:nvPr>
            <p:ph type="title"/>
          </p:nvPr>
        </p:nvSpPr>
        <p:spPr>
          <a:xfrm>
            <a:off x="844303" y="174263"/>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pic>
        <p:nvPicPr>
          <p:cNvPr id="201" name="Google Shape;201;p12"/>
          <p:cNvPicPr preferRelativeResize="0"/>
          <p:nvPr/>
        </p:nvPicPr>
        <p:blipFill rotWithShape="1">
          <a:blip r:embed="rId3">
            <a:alphaModFix/>
          </a:blip>
          <a:srcRect/>
          <a:stretch/>
        </p:blipFill>
        <p:spPr>
          <a:xfrm>
            <a:off x="9672507" y="2135731"/>
            <a:ext cx="8392194" cy="2342300"/>
          </a:xfrm>
          <a:prstGeom prst="rect">
            <a:avLst/>
          </a:prstGeom>
          <a:noFill/>
          <a:ln>
            <a:solidFill>
              <a:schemeClr val="tx1"/>
            </a:solidFill>
          </a:ln>
        </p:spPr>
      </p:pic>
      <p:pic>
        <p:nvPicPr>
          <p:cNvPr id="202" name="Google Shape;202;p12"/>
          <p:cNvPicPr preferRelativeResize="0"/>
          <p:nvPr/>
        </p:nvPicPr>
        <p:blipFill rotWithShape="1">
          <a:blip r:embed="rId4">
            <a:alphaModFix/>
          </a:blip>
          <a:srcRect/>
          <a:stretch/>
        </p:blipFill>
        <p:spPr>
          <a:xfrm>
            <a:off x="9829187" y="5362268"/>
            <a:ext cx="8392194" cy="2522730"/>
          </a:xfrm>
          <a:prstGeom prst="rect">
            <a:avLst/>
          </a:prstGeom>
          <a:noFill/>
          <a:ln>
            <a:solidFill>
              <a:schemeClr val="tx1"/>
            </a:solidFill>
          </a:ln>
        </p:spPr>
      </p:pic>
      <p:sp>
        <p:nvSpPr>
          <p:cNvPr id="5" name="Google Shape;267;p9">
            <a:extLst>
              <a:ext uri="{FF2B5EF4-FFF2-40B4-BE49-F238E27FC236}">
                <a16:creationId xmlns:a16="http://schemas.microsoft.com/office/drawing/2014/main" id="{5A56423A-C087-40BD-0995-C06DF7C431B9}"/>
              </a:ext>
            </a:extLst>
          </p:cNvPr>
          <p:cNvSpPr txBox="1"/>
          <p:nvPr/>
        </p:nvSpPr>
        <p:spPr>
          <a:xfrm>
            <a:off x="687621" y="1640843"/>
            <a:ext cx="8984886" cy="7005315"/>
          </a:xfrm>
          <a:prstGeom prst="rect">
            <a:avLst/>
          </a:prstGeom>
          <a:noFill/>
          <a:ln>
            <a:noFill/>
          </a:ln>
        </p:spPr>
        <p:txBody>
          <a:bodyPr spcFirstLastPara="1" wrap="square" lIns="137138" tIns="68550" rIns="137138" bIns="68550" anchor="t" anchorCtr="0">
            <a:noAutofit/>
          </a:bodyPr>
          <a:lstStyle/>
          <a:p>
            <a:pPr marL="514350" indent="-514350" algn="just">
              <a:buFont typeface="Wingdings" panose="05000000000000000000" pitchFamily="2" charset="2"/>
              <a:buChar char="§"/>
            </a:pPr>
            <a:r>
              <a:rPr lang="en-US" sz="2850" dirty="0"/>
              <a:t>Please ensure that your </a:t>
            </a:r>
            <a:r>
              <a:rPr lang="en-US" sz="2850" b="1" dirty="0"/>
              <a:t>ballot is signed</a:t>
            </a:r>
            <a:r>
              <a:rPr lang="en-US" sz="2850" dirty="0"/>
              <a:t> (your name and signature at the bottom) before submitting it to the ballot counters. </a:t>
            </a:r>
            <a:r>
              <a:rPr lang="en-US" sz="2850" b="1" dirty="0"/>
              <a:t>Unsigned ballots will be discarded</a:t>
            </a:r>
            <a:r>
              <a:rPr lang="en-US" sz="2850" dirty="0"/>
              <a:t>.</a:t>
            </a:r>
          </a:p>
          <a:p>
            <a:pPr marL="514350" indent="-514350" algn="just">
              <a:buFont typeface="Wingdings" panose="05000000000000000000" pitchFamily="2" charset="2"/>
              <a:buChar char="§"/>
            </a:pPr>
            <a:endParaRPr lang="en-US" sz="2850" dirty="0"/>
          </a:p>
          <a:p>
            <a:pPr marL="514350" indent="-514350" algn="just">
              <a:buFont typeface="Wingdings" panose="05000000000000000000" pitchFamily="2" charset="2"/>
              <a:buChar char="§"/>
            </a:pPr>
            <a:r>
              <a:rPr lang="en-US" sz="2850" dirty="0"/>
              <a:t>After the contest, </a:t>
            </a:r>
            <a:r>
              <a:rPr lang="en-US" sz="2850" b="1" dirty="0"/>
              <a:t>destroy the top portion of your Judge’s Guide and Ballot</a:t>
            </a:r>
            <a:r>
              <a:rPr lang="en-US" sz="2850" dirty="0"/>
              <a:t>. Do not discuss your notes or decisions with anyone, and kindly refrain from any public criticism of the contest.</a:t>
            </a:r>
          </a:p>
          <a:p>
            <a:pPr marL="514350" indent="-514350" algn="just">
              <a:buFont typeface="Wingdings" panose="05000000000000000000" pitchFamily="2" charset="2"/>
              <a:buChar char="§"/>
            </a:pPr>
            <a:endParaRPr lang="en-US" sz="2850" dirty="0"/>
          </a:p>
          <a:p>
            <a:pPr marL="514350" indent="-514350" algn="just">
              <a:buFont typeface="Wingdings" panose="05000000000000000000" pitchFamily="2" charset="2"/>
              <a:buChar char="§"/>
            </a:pPr>
            <a:r>
              <a:rPr lang="en-US" sz="2850" b="1" dirty="0"/>
              <a:t>Hand over </a:t>
            </a:r>
            <a:r>
              <a:rPr lang="en-US" sz="2850" dirty="0"/>
              <a:t>the completed ballot to the </a:t>
            </a:r>
            <a:r>
              <a:rPr lang="en-US" sz="2850" b="1" dirty="0"/>
              <a:t>assigned ballot counter</a:t>
            </a:r>
            <a:r>
              <a:rPr lang="en-US" sz="2850" dirty="0"/>
              <a:t>.</a:t>
            </a:r>
          </a:p>
          <a:p>
            <a:pPr marL="514350" indent="-514350" algn="just">
              <a:buFont typeface="Wingdings" panose="05000000000000000000" pitchFamily="2" charset="2"/>
              <a:buChar char="§"/>
            </a:pPr>
            <a:endParaRPr lang="en-US" sz="2850" dirty="0"/>
          </a:p>
          <a:p>
            <a:pPr marL="514350" indent="-514350" algn="just">
              <a:buFont typeface="Wingdings" panose="05000000000000000000" pitchFamily="2" charset="2"/>
              <a:buChar char="§"/>
            </a:pPr>
            <a:r>
              <a:rPr lang="en-US" sz="2850" dirty="0"/>
              <a:t>Before submission, </a:t>
            </a:r>
            <a:r>
              <a:rPr lang="en-US" sz="2850" b="1" dirty="0"/>
              <a:t>verify that your name and signature </a:t>
            </a:r>
            <a:r>
              <a:rPr lang="en-US" sz="2850" dirty="0"/>
              <a:t>are clearly </a:t>
            </a:r>
            <a:r>
              <a:rPr lang="en-US" sz="2850" b="1" dirty="0"/>
              <a:t>present</a:t>
            </a:r>
            <a:r>
              <a:rPr lang="en-US" sz="2850" dirty="0"/>
              <a:t>, and submit </a:t>
            </a:r>
            <a:r>
              <a:rPr lang="en-US" sz="2850" b="1" dirty="0"/>
              <a:t>only the bottom portion </a:t>
            </a:r>
            <a:r>
              <a:rPr lang="en-US" sz="2850" dirty="0"/>
              <a:t>of the ballot to the assigned ballot counter.</a:t>
            </a:r>
          </a:p>
          <a:p>
            <a:pPr marL="375285" marR="7620" indent="-357188" algn="just">
              <a:lnSpc>
                <a:spcPct val="100899"/>
              </a:lnSpc>
              <a:buClr>
                <a:srgbClr val="333333"/>
              </a:buClr>
              <a:buSzPts val="1511"/>
              <a:buChar char="•"/>
            </a:pPr>
            <a:endParaRPr sz="3000" dirty="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13"/>
          <p:cNvSpPr txBox="1">
            <a:spLocks noGrp="1"/>
          </p:cNvSpPr>
          <p:nvPr>
            <p:ph type="title"/>
          </p:nvPr>
        </p:nvSpPr>
        <p:spPr>
          <a:xfrm>
            <a:off x="1257299" y="42836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pic>
        <p:nvPicPr>
          <p:cNvPr id="212" name="Google Shape;212;p13"/>
          <p:cNvPicPr preferRelativeResize="0"/>
          <p:nvPr/>
        </p:nvPicPr>
        <p:blipFill rotWithShape="1">
          <a:blip r:embed="rId3">
            <a:alphaModFix/>
          </a:blip>
          <a:srcRect/>
          <a:stretch/>
        </p:blipFill>
        <p:spPr>
          <a:xfrm>
            <a:off x="11689324" y="1601758"/>
            <a:ext cx="6082482" cy="7887786"/>
          </a:xfrm>
          <a:prstGeom prst="rect">
            <a:avLst/>
          </a:prstGeom>
          <a:noFill/>
          <a:ln>
            <a:solidFill>
              <a:schemeClr val="tx1"/>
            </a:solidFill>
          </a:ln>
        </p:spPr>
      </p:pic>
      <p:sp>
        <p:nvSpPr>
          <p:cNvPr id="5" name="Google Shape;277;p10">
            <a:extLst>
              <a:ext uri="{FF2B5EF4-FFF2-40B4-BE49-F238E27FC236}">
                <a16:creationId xmlns:a16="http://schemas.microsoft.com/office/drawing/2014/main" id="{2CBEFCDD-D8AB-B893-76A4-9C23E6D500A6}"/>
              </a:ext>
            </a:extLst>
          </p:cNvPr>
          <p:cNvSpPr txBox="1"/>
          <p:nvPr/>
        </p:nvSpPr>
        <p:spPr>
          <a:xfrm>
            <a:off x="1257299" y="2139029"/>
            <a:ext cx="9966843" cy="6813245"/>
          </a:xfrm>
          <a:prstGeom prst="rect">
            <a:avLst/>
          </a:prstGeom>
          <a:noFill/>
          <a:ln>
            <a:noFill/>
          </a:ln>
        </p:spPr>
        <p:txBody>
          <a:bodyPr spcFirstLastPara="1" wrap="square" lIns="137138" tIns="68550" rIns="137138" bIns="68550" anchor="t" anchorCtr="0">
            <a:normAutofit/>
          </a:bodyPr>
          <a:lstStyle/>
          <a:p>
            <a:pPr algn="just"/>
            <a:r>
              <a:rPr lang="en-US" sz="3000" b="1" dirty="0"/>
              <a:t>Tie-Breaking Judge:</a:t>
            </a:r>
            <a:endParaRPr lang="en-US" sz="3000" dirty="0"/>
          </a:p>
          <a:p>
            <a:pPr marL="514350" indent="-514350" algn="just">
              <a:buFont typeface="Wingdings" panose="05000000000000000000" pitchFamily="2" charset="2"/>
              <a:buChar char="§"/>
            </a:pPr>
            <a:r>
              <a:rPr lang="en-US" sz="3000" dirty="0"/>
              <a:t>As the </a:t>
            </a:r>
            <a:r>
              <a:rPr lang="en-US" sz="3000" b="1" dirty="0"/>
              <a:t>Tie-Breaking Judge</a:t>
            </a:r>
            <a:r>
              <a:rPr lang="en-US" sz="3000" dirty="0"/>
              <a:t>, you are required to </a:t>
            </a:r>
            <a:r>
              <a:rPr lang="en-US" sz="3000" b="1" dirty="0"/>
              <a:t>rank all contestants</a:t>
            </a:r>
            <a:r>
              <a:rPr lang="en-US" sz="3000" dirty="0"/>
              <a:t>, not just the 1st, 2nd, and 3rd place winners.</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dirty="0"/>
              <a:t>You must </a:t>
            </a:r>
            <a:r>
              <a:rPr lang="en-US" sz="3000" b="1" dirty="0"/>
              <a:t>submit your ballot only to the Chief Judge</a:t>
            </a:r>
            <a:r>
              <a:rPr lang="en-US" sz="3000" dirty="0"/>
              <a:t> and </a:t>
            </a:r>
            <a:r>
              <a:rPr lang="en-US" sz="3000" b="1" dirty="0"/>
              <a:t>not to the ballot counters</a:t>
            </a:r>
            <a:r>
              <a:rPr lang="en-US" sz="3000" dirty="0"/>
              <a:t>.</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dirty="0"/>
              <a:t>You will </a:t>
            </a:r>
            <a:r>
              <a:rPr lang="en-US" sz="3000" b="1" dirty="0"/>
              <a:t>not participate in any protest</a:t>
            </a:r>
            <a:r>
              <a:rPr lang="en-US" sz="3000" dirty="0"/>
              <a:t>.</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dirty="0"/>
              <a:t>Your ballot will be used </a:t>
            </a:r>
            <a:r>
              <a:rPr lang="en-US" sz="3000" b="1" dirty="0"/>
              <a:t>only in the event of a tie</a:t>
            </a:r>
            <a:r>
              <a:rPr lang="en-US" sz="3000" dirty="0"/>
              <a:t> for </a:t>
            </a:r>
            <a:r>
              <a:rPr lang="en-US" sz="3000" b="1" dirty="0"/>
              <a:t>1st, 2nd, or 3rd place</a:t>
            </a:r>
            <a:r>
              <a:rPr lang="en-US" sz="3000" dirty="0"/>
              <a:t>, and for determining </a:t>
            </a:r>
            <a:r>
              <a:rPr lang="en-US" sz="3000" b="1" dirty="0"/>
              <a:t>subsequent positions, if required</a:t>
            </a:r>
            <a:r>
              <a:rPr lang="en-US" sz="3000" dirty="0"/>
              <a:t>.</a:t>
            </a:r>
          </a:p>
          <a:p>
            <a:pPr marR="102870" algn="just"/>
            <a:endParaRPr sz="3600" dirty="0">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1"/>
          <p:cNvSpPr txBox="1">
            <a:spLocks noGrp="1"/>
          </p:cNvSpPr>
          <p:nvPr>
            <p:ph type="title"/>
          </p:nvPr>
        </p:nvSpPr>
        <p:spPr>
          <a:xfrm>
            <a:off x="1013759" y="168891"/>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Protests</a:t>
            </a:r>
            <a:endParaRPr b="1" dirty="0">
              <a:solidFill>
                <a:srgbClr val="004165"/>
              </a:solidFill>
              <a:latin typeface="Arial"/>
              <a:ea typeface="Arial"/>
              <a:cs typeface="Arial"/>
              <a:sym typeface="Arial"/>
            </a:endParaRPr>
          </a:p>
        </p:txBody>
      </p:sp>
      <p:sp>
        <p:nvSpPr>
          <p:cNvPr id="286" name="Google Shape;286;p11"/>
          <p:cNvSpPr txBox="1"/>
          <p:nvPr/>
        </p:nvSpPr>
        <p:spPr>
          <a:xfrm>
            <a:off x="1167842" y="1578315"/>
            <a:ext cx="16106400" cy="7400700"/>
          </a:xfrm>
          <a:prstGeom prst="rect">
            <a:avLst/>
          </a:prstGeom>
          <a:noFill/>
          <a:ln>
            <a:noFill/>
          </a:ln>
        </p:spPr>
        <p:txBody>
          <a:bodyPr spcFirstLastPara="1" wrap="square" lIns="137138" tIns="68550" rIns="137138" bIns="68550" anchor="t" anchorCtr="0">
            <a:noAutofit/>
          </a:bodyPr>
          <a:lstStyle/>
          <a:p>
            <a:pPr marL="514350" indent="-514350" algn="just">
              <a:buFont typeface="Wingdings" panose="05000000000000000000" pitchFamily="2" charset="2"/>
              <a:buChar char="§"/>
            </a:pPr>
            <a:r>
              <a:rPr lang="en-US" sz="3000" dirty="0"/>
              <a:t>Voting Judges and Contestants may lodge a protest on the grounds of </a:t>
            </a:r>
            <a:r>
              <a:rPr lang="en-US" sz="3000" b="1" dirty="0"/>
              <a:t>originality, eligibility, or reference to another contestant and/or their speech at the same event</a:t>
            </a:r>
            <a:r>
              <a:rPr lang="en-US" sz="3000" dirty="0"/>
              <a:t>.</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dirty="0"/>
              <a:t>Contestants must </a:t>
            </a:r>
            <a:r>
              <a:rPr lang="en-US" sz="3000" b="1" dirty="0"/>
              <a:t>create and present their own speeches</a:t>
            </a:r>
            <a:r>
              <a:rPr lang="en-US" sz="3000" dirty="0"/>
              <a:t>, and each speech must be </a:t>
            </a:r>
            <a:r>
              <a:rPr lang="en-US" sz="3000" b="1" dirty="0"/>
              <a:t>substantially original</a:t>
            </a:r>
            <a:r>
              <a:rPr lang="en-US" sz="3000" dirty="0"/>
              <a:t>.</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b="1" dirty="0"/>
              <a:t>No more than 25% of a speech</a:t>
            </a:r>
            <a:r>
              <a:rPr lang="en-US" sz="3000" dirty="0"/>
              <a:t> may consist of quoted, paraphrased, or referenced material from another source. Any such material </a:t>
            </a:r>
            <a:r>
              <a:rPr lang="en-US" sz="3000" b="1" dirty="0"/>
              <a:t>must be clearly acknowledged during the speech</a:t>
            </a:r>
            <a:r>
              <a:rPr lang="en-US" sz="3000" dirty="0"/>
              <a:t>. Failure to give proper credit </a:t>
            </a:r>
            <a:r>
              <a:rPr lang="en-US" sz="3000" b="1" dirty="0"/>
              <a:t>constitutes valid grounds for protest</a:t>
            </a:r>
            <a:r>
              <a:rPr lang="en-US" sz="3000" dirty="0"/>
              <a:t>.</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b="1" dirty="0"/>
              <a:t>Referring to another contestant or their speech</a:t>
            </a:r>
            <a:r>
              <a:rPr lang="en-US" sz="3000" dirty="0"/>
              <a:t> delivered at the </a:t>
            </a:r>
            <a:r>
              <a:rPr lang="en-US" sz="3000" b="1" dirty="0"/>
              <a:t>same contest</a:t>
            </a:r>
            <a:r>
              <a:rPr lang="en-US" sz="3000" dirty="0"/>
              <a:t> is grounds for protest.</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dirty="0"/>
              <a:t>All protests must be </a:t>
            </a:r>
            <a:r>
              <a:rPr lang="en-US" sz="3000" b="1" dirty="0"/>
              <a:t>lodged before the adjournment of the contest</a:t>
            </a:r>
            <a:r>
              <a:rPr lang="en-US" sz="3000" dirty="0"/>
              <a:t>.</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dirty="0"/>
              <a:t>Protests may be </a:t>
            </a:r>
            <a:r>
              <a:rPr lang="en-US" sz="3000" b="1" dirty="0"/>
              <a:t>submitted only to the Chief Judge and/or the Contest Chair</a:t>
            </a:r>
            <a:r>
              <a:rPr lang="en-US" sz="3000" dirty="0"/>
              <a:t>.</a:t>
            </a:r>
          </a:p>
          <a:p>
            <a:pPr algn="just">
              <a:lnSpc>
                <a:spcPct val="80000"/>
              </a:lnSpc>
            </a:pPr>
            <a:endParaRPr sz="3000" dirty="0">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5"/>
          <p:cNvSpPr txBox="1">
            <a:spLocks noGrp="1"/>
          </p:cNvSpPr>
          <p:nvPr>
            <p:ph type="title"/>
          </p:nvPr>
        </p:nvSpPr>
        <p:spPr>
          <a:xfrm>
            <a:off x="886747" y="13620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pic>
        <p:nvPicPr>
          <p:cNvPr id="231" name="Google Shape;231;p15"/>
          <p:cNvPicPr preferRelativeResize="0"/>
          <p:nvPr/>
        </p:nvPicPr>
        <p:blipFill rotWithShape="1">
          <a:blip r:embed="rId3">
            <a:alphaModFix/>
          </a:blip>
          <a:srcRect/>
          <a:stretch/>
        </p:blipFill>
        <p:spPr>
          <a:xfrm>
            <a:off x="9563580" y="3972350"/>
            <a:ext cx="8392194" cy="2342300"/>
          </a:xfrm>
          <a:prstGeom prst="rect">
            <a:avLst/>
          </a:prstGeom>
          <a:noFill/>
          <a:ln>
            <a:solidFill>
              <a:schemeClr val="tx1"/>
            </a:solidFill>
          </a:ln>
        </p:spPr>
      </p:pic>
      <p:sp>
        <p:nvSpPr>
          <p:cNvPr id="5" name="Google Shape;296;p12">
            <a:extLst>
              <a:ext uri="{FF2B5EF4-FFF2-40B4-BE49-F238E27FC236}">
                <a16:creationId xmlns:a16="http://schemas.microsoft.com/office/drawing/2014/main" id="{C4436D7A-AEAC-1775-D1DB-1D203D8C123C}"/>
              </a:ext>
            </a:extLst>
          </p:cNvPr>
          <p:cNvSpPr txBox="1"/>
          <p:nvPr/>
        </p:nvSpPr>
        <p:spPr>
          <a:xfrm>
            <a:off x="743719" y="1941299"/>
            <a:ext cx="7980704" cy="6404400"/>
          </a:xfrm>
          <a:prstGeom prst="rect">
            <a:avLst/>
          </a:prstGeom>
          <a:noFill/>
          <a:ln>
            <a:noFill/>
          </a:ln>
        </p:spPr>
        <p:txBody>
          <a:bodyPr spcFirstLastPara="1" wrap="square" lIns="137138" tIns="68550" rIns="137138" bIns="68550" anchor="t" anchorCtr="0">
            <a:normAutofit/>
          </a:bodyPr>
          <a:lstStyle/>
          <a:p>
            <a:r>
              <a:rPr lang="en-US" sz="3300" b="1" dirty="0"/>
              <a:t>If a Voting Judge Protests:</a:t>
            </a:r>
          </a:p>
          <a:p>
            <a:endParaRPr lang="en-US" sz="3300" dirty="0"/>
          </a:p>
          <a:p>
            <a:pPr marL="514350" indent="-514350" algn="just">
              <a:buFont typeface="Wingdings" panose="05000000000000000000" pitchFamily="2" charset="2"/>
              <a:buChar char="§"/>
            </a:pPr>
            <a:r>
              <a:rPr lang="en-US" sz="3300" dirty="0"/>
              <a:t>The </a:t>
            </a:r>
            <a:r>
              <a:rPr lang="en-US" sz="3300" b="1" dirty="0"/>
              <a:t>Chief Judge</a:t>
            </a:r>
            <a:r>
              <a:rPr lang="en-US" sz="3300" dirty="0"/>
              <a:t> will convene a </a:t>
            </a:r>
            <a:r>
              <a:rPr lang="en-US" sz="3300" b="1" dirty="0"/>
              <a:t>protest hearing in a separate holding area</a:t>
            </a:r>
            <a:r>
              <a:rPr lang="en-US" sz="3300" dirty="0"/>
              <a:t>. The protesting judge must </a:t>
            </a:r>
            <a:r>
              <a:rPr lang="en-US" sz="3300" b="1" dirty="0"/>
              <a:t>present substantial evidence</a:t>
            </a:r>
            <a:r>
              <a:rPr lang="en-US" sz="3300" dirty="0"/>
              <a:t> to support the protest.</a:t>
            </a:r>
          </a:p>
          <a:p>
            <a:pPr marL="514350" indent="-514350" algn="just">
              <a:buFont typeface="Wingdings" panose="05000000000000000000" pitchFamily="2" charset="2"/>
              <a:buChar char="§"/>
            </a:pPr>
            <a:endParaRPr lang="en-US" sz="3300" dirty="0"/>
          </a:p>
          <a:p>
            <a:pPr marL="514350" indent="-514350" algn="just">
              <a:buFont typeface="Wingdings" panose="05000000000000000000" pitchFamily="2" charset="2"/>
              <a:buChar char="§"/>
            </a:pPr>
            <a:r>
              <a:rPr lang="en-US" sz="3300" dirty="0"/>
              <a:t>If the protest is found to be </a:t>
            </a:r>
            <a:r>
              <a:rPr lang="en-US" sz="3300" b="1" dirty="0"/>
              <a:t>valid</a:t>
            </a:r>
            <a:r>
              <a:rPr lang="en-US" sz="3300" dirty="0"/>
              <a:t>, the </a:t>
            </a:r>
            <a:r>
              <a:rPr lang="en-US" sz="3300" b="1" dirty="0"/>
              <a:t>concerned contestant</a:t>
            </a:r>
            <a:r>
              <a:rPr lang="en-US" sz="3300" dirty="0"/>
              <a:t> will be invited to the same holding area to </a:t>
            </a:r>
            <a:r>
              <a:rPr lang="en-US" sz="3300" b="1" dirty="0"/>
              <a:t>present their case</a:t>
            </a:r>
            <a:r>
              <a:rPr lang="en-US" sz="3300" dirty="0"/>
              <a:t>.</a:t>
            </a:r>
          </a:p>
          <a:p>
            <a:pPr>
              <a:lnSpc>
                <a:spcPct val="90000"/>
              </a:lnSpc>
            </a:pPr>
            <a:endParaRPr sz="4200" dirty="0">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16"/>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Table Topics Contest</a:t>
            </a:r>
            <a:endParaRPr b="1">
              <a:solidFill>
                <a:srgbClr val="004165"/>
              </a:solidFill>
              <a:latin typeface="Arial"/>
              <a:ea typeface="Arial"/>
              <a:cs typeface="Arial"/>
              <a:sym typeface="Arial"/>
            </a:endParaRPr>
          </a:p>
        </p:txBody>
      </p:sp>
      <p:pic>
        <p:nvPicPr>
          <p:cNvPr id="241" name="Google Shape;241;p16"/>
          <p:cNvPicPr preferRelativeResize="0"/>
          <p:nvPr/>
        </p:nvPicPr>
        <p:blipFill rotWithShape="1">
          <a:blip r:embed="rId3">
            <a:alphaModFix/>
          </a:blip>
          <a:srcRect/>
          <a:stretch/>
        </p:blipFill>
        <p:spPr>
          <a:xfrm>
            <a:off x="9514551" y="3972350"/>
            <a:ext cx="8392194" cy="2342300"/>
          </a:xfrm>
          <a:prstGeom prst="rect">
            <a:avLst/>
          </a:prstGeom>
          <a:noFill/>
          <a:ln>
            <a:solidFill>
              <a:schemeClr val="tx1"/>
            </a:solidFill>
          </a:ln>
        </p:spPr>
      </p:pic>
      <p:sp>
        <p:nvSpPr>
          <p:cNvPr id="5" name="Google Shape;306;p13">
            <a:extLst>
              <a:ext uri="{FF2B5EF4-FFF2-40B4-BE49-F238E27FC236}">
                <a16:creationId xmlns:a16="http://schemas.microsoft.com/office/drawing/2014/main" id="{06899CA6-E6EE-C75E-2218-AF6B3DFAB0EA}"/>
              </a:ext>
            </a:extLst>
          </p:cNvPr>
          <p:cNvSpPr txBox="1"/>
          <p:nvPr/>
        </p:nvSpPr>
        <p:spPr>
          <a:xfrm>
            <a:off x="1257300" y="2384477"/>
            <a:ext cx="8151876" cy="6302250"/>
          </a:xfrm>
          <a:prstGeom prst="rect">
            <a:avLst/>
          </a:prstGeom>
          <a:noFill/>
          <a:ln>
            <a:noFill/>
          </a:ln>
        </p:spPr>
        <p:txBody>
          <a:bodyPr spcFirstLastPara="1" wrap="square" lIns="137138" tIns="68550" rIns="137138" bIns="68550" anchor="t" anchorCtr="0">
            <a:normAutofit fontScale="85000" lnSpcReduction="20000"/>
          </a:bodyPr>
          <a:lstStyle/>
          <a:p>
            <a:pPr algn="just"/>
            <a:r>
              <a:rPr lang="en-US" sz="3600" b="1" dirty="0"/>
              <a:t>If a Contestant Protests:</a:t>
            </a:r>
          </a:p>
          <a:p>
            <a:pPr algn="just"/>
            <a:endParaRPr lang="en-US" sz="3600" dirty="0"/>
          </a:p>
          <a:p>
            <a:pPr marL="514350" indent="-514350" algn="just">
              <a:buFont typeface="Wingdings" panose="05000000000000000000" pitchFamily="2" charset="2"/>
              <a:buChar char="§"/>
            </a:pPr>
            <a:r>
              <a:rPr lang="en-US" sz="3600" dirty="0"/>
              <a:t>The </a:t>
            </a:r>
            <a:r>
              <a:rPr lang="en-US" sz="3600" b="1" dirty="0"/>
              <a:t>Chief Judge</a:t>
            </a:r>
            <a:r>
              <a:rPr lang="en-US" sz="3600" dirty="0"/>
              <a:t> will convene a </a:t>
            </a:r>
            <a:r>
              <a:rPr lang="en-US" sz="3600" b="1" dirty="0"/>
              <a:t>hearing in a separate holding area</a:t>
            </a:r>
            <a:r>
              <a:rPr lang="en-US" sz="3600" dirty="0"/>
              <a:t>. The contestant must </a:t>
            </a:r>
            <a:r>
              <a:rPr lang="en-US" sz="3600" b="1" dirty="0"/>
              <a:t>present substantial evidence</a:t>
            </a:r>
            <a:r>
              <a:rPr lang="en-US" sz="3600" dirty="0"/>
              <a:t> to support the protest.</a:t>
            </a:r>
          </a:p>
          <a:p>
            <a:pPr marL="514350" indent="-514350" algn="just">
              <a:buFont typeface="Wingdings" panose="05000000000000000000" pitchFamily="2" charset="2"/>
              <a:buChar char="§"/>
            </a:pPr>
            <a:endParaRPr lang="en-US" sz="3600" dirty="0"/>
          </a:p>
          <a:p>
            <a:pPr marL="514350" indent="-514350" algn="just">
              <a:buFont typeface="Wingdings" panose="05000000000000000000" pitchFamily="2" charset="2"/>
              <a:buChar char="§"/>
            </a:pPr>
            <a:r>
              <a:rPr lang="en-US" sz="3600" dirty="0"/>
              <a:t>If the protest is found to be </a:t>
            </a:r>
            <a:r>
              <a:rPr lang="en-US" sz="3600" b="1" dirty="0"/>
              <a:t>valid</a:t>
            </a:r>
            <a:r>
              <a:rPr lang="en-US" sz="3600" dirty="0"/>
              <a:t>, the protesting contestant will be </a:t>
            </a:r>
            <a:r>
              <a:rPr lang="en-US" sz="3600" b="1" dirty="0"/>
              <a:t>asked to step out</a:t>
            </a:r>
            <a:r>
              <a:rPr lang="en-US" sz="3600" dirty="0"/>
              <a:t>, and the </a:t>
            </a:r>
            <a:r>
              <a:rPr lang="en-US" sz="3600" b="1" dirty="0"/>
              <a:t>concerned contestant</a:t>
            </a:r>
            <a:r>
              <a:rPr lang="en-US" sz="3600" dirty="0"/>
              <a:t> will be invited into the same room to </a:t>
            </a:r>
            <a:r>
              <a:rPr lang="en-US" sz="3600" b="1" dirty="0"/>
              <a:t>present their case</a:t>
            </a:r>
            <a:r>
              <a:rPr lang="en-US" sz="3600" dirty="0"/>
              <a:t>.</a:t>
            </a:r>
          </a:p>
          <a:p>
            <a:pPr marL="514350" indent="-514350" algn="just">
              <a:buFont typeface="Wingdings" panose="05000000000000000000" pitchFamily="2" charset="2"/>
              <a:buChar char="§"/>
            </a:pPr>
            <a:endParaRPr lang="en-US" sz="3600" dirty="0"/>
          </a:p>
          <a:p>
            <a:pPr marL="514350" indent="-514350" algn="just">
              <a:buFont typeface="Wingdings" panose="05000000000000000000" pitchFamily="2" charset="2"/>
              <a:buChar char="§"/>
            </a:pPr>
            <a:r>
              <a:rPr lang="en-US" sz="3600" dirty="0"/>
              <a:t>All </a:t>
            </a:r>
            <a:r>
              <a:rPr lang="en-US" sz="3600" b="1" dirty="0"/>
              <a:t>Voting Judges</a:t>
            </a:r>
            <a:r>
              <a:rPr lang="en-US" sz="3600" dirty="0"/>
              <a:t> will then be </a:t>
            </a:r>
            <a:r>
              <a:rPr lang="en-US" sz="3600" b="1" dirty="0"/>
              <a:t>called into the holding area</a:t>
            </a:r>
            <a:r>
              <a:rPr lang="en-US" sz="3600" dirty="0"/>
              <a:t>.</a:t>
            </a:r>
          </a:p>
          <a:p>
            <a:pPr>
              <a:lnSpc>
                <a:spcPct val="90000"/>
              </a:lnSpc>
            </a:pPr>
            <a:endParaRPr sz="4200" dirty="0">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17"/>
          <p:cNvSpPr txBox="1">
            <a:spLocks noGrp="1"/>
          </p:cNvSpPr>
          <p:nvPr>
            <p:ph type="title"/>
          </p:nvPr>
        </p:nvSpPr>
        <p:spPr>
          <a:xfrm>
            <a:off x="1175003" y="15231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pic>
        <p:nvPicPr>
          <p:cNvPr id="251" name="Google Shape;251;p17"/>
          <p:cNvPicPr preferRelativeResize="0"/>
          <p:nvPr/>
        </p:nvPicPr>
        <p:blipFill rotWithShape="1">
          <a:blip r:embed="rId3">
            <a:alphaModFix/>
          </a:blip>
          <a:srcRect/>
          <a:stretch/>
        </p:blipFill>
        <p:spPr>
          <a:xfrm>
            <a:off x="9649640" y="3972350"/>
            <a:ext cx="8392194" cy="2342300"/>
          </a:xfrm>
          <a:prstGeom prst="rect">
            <a:avLst/>
          </a:prstGeom>
          <a:noFill/>
          <a:ln>
            <a:solidFill>
              <a:schemeClr val="tx1"/>
            </a:solidFill>
          </a:ln>
        </p:spPr>
      </p:pic>
      <p:sp>
        <p:nvSpPr>
          <p:cNvPr id="5" name="Google Shape;316;p14">
            <a:extLst>
              <a:ext uri="{FF2B5EF4-FFF2-40B4-BE49-F238E27FC236}">
                <a16:creationId xmlns:a16="http://schemas.microsoft.com/office/drawing/2014/main" id="{D89D19F6-0E22-7A7D-8593-157B0BD21E2F}"/>
              </a:ext>
            </a:extLst>
          </p:cNvPr>
          <p:cNvSpPr txBox="1"/>
          <p:nvPr/>
        </p:nvSpPr>
        <p:spPr>
          <a:xfrm>
            <a:off x="1068867" y="1992374"/>
            <a:ext cx="8124444" cy="6302250"/>
          </a:xfrm>
          <a:prstGeom prst="rect">
            <a:avLst/>
          </a:prstGeom>
          <a:noFill/>
          <a:ln>
            <a:noFill/>
          </a:ln>
        </p:spPr>
        <p:txBody>
          <a:bodyPr spcFirstLastPara="1" wrap="square" lIns="137138" tIns="68550" rIns="137138" bIns="68550" anchor="t" anchorCtr="0">
            <a:normAutofit lnSpcReduction="10000"/>
          </a:bodyPr>
          <a:lstStyle/>
          <a:p>
            <a:pPr algn="just"/>
            <a:r>
              <a:rPr lang="en-US" sz="3000" b="1" dirty="0"/>
              <a:t>In Case of a Protest:</a:t>
            </a:r>
          </a:p>
          <a:p>
            <a:pPr algn="just"/>
            <a:endParaRPr lang="en-US" sz="3000" dirty="0"/>
          </a:p>
          <a:p>
            <a:pPr marL="514350" indent="-514350" algn="just">
              <a:buFont typeface="Wingdings" panose="05000000000000000000" pitchFamily="2" charset="2"/>
              <a:buChar char="§"/>
            </a:pPr>
            <a:r>
              <a:rPr lang="en-US" sz="3000" b="1" dirty="0"/>
              <a:t>Evidence must be submitted</a:t>
            </a:r>
            <a:r>
              <a:rPr lang="en-US" sz="3000" dirty="0"/>
              <a:t> for review in support of the protest.</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dirty="0"/>
              <a:t>The </a:t>
            </a:r>
            <a:r>
              <a:rPr lang="en-US" sz="3000" b="1" dirty="0"/>
              <a:t>concerned contestant must be given an opportunity</a:t>
            </a:r>
            <a:r>
              <a:rPr lang="en-US" sz="3000" dirty="0"/>
              <a:t> to respond to the judges.</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dirty="0"/>
              <a:t>A </a:t>
            </a:r>
            <a:r>
              <a:rPr lang="en-US" sz="3000" b="1" dirty="0"/>
              <a:t>majority of the judges must agree</a:t>
            </a:r>
            <a:r>
              <a:rPr lang="en-US" sz="3000" dirty="0"/>
              <a:t> for the contestant to be </a:t>
            </a:r>
            <a:r>
              <a:rPr lang="en-US" sz="3000" b="1" dirty="0"/>
              <a:t>disqualified</a:t>
            </a:r>
            <a:r>
              <a:rPr lang="en-US" sz="3000" dirty="0"/>
              <a:t>.</a:t>
            </a:r>
          </a:p>
          <a:p>
            <a:pPr marL="514350" indent="-514350" algn="just">
              <a:buFont typeface="Wingdings" panose="05000000000000000000" pitchFamily="2" charset="2"/>
              <a:buChar char="§"/>
            </a:pPr>
            <a:endParaRPr lang="en-US" sz="3000" dirty="0"/>
          </a:p>
          <a:p>
            <a:pPr marL="514350" indent="-514350" algn="just">
              <a:buFont typeface="Wingdings" panose="05000000000000000000" pitchFamily="2" charset="2"/>
              <a:buChar char="§"/>
            </a:pPr>
            <a:r>
              <a:rPr lang="en-US" sz="3000" dirty="0"/>
              <a:t>Once a </a:t>
            </a:r>
            <a:r>
              <a:rPr lang="en-US" sz="3000" b="1" dirty="0"/>
              <a:t>final decision</a:t>
            </a:r>
            <a:r>
              <a:rPr lang="en-US" sz="3000" dirty="0"/>
              <a:t> has been reached, both the </a:t>
            </a:r>
            <a:r>
              <a:rPr lang="en-US" sz="3000" b="1" dirty="0"/>
              <a:t>contestant and the judges</a:t>
            </a:r>
            <a:r>
              <a:rPr lang="en-US" sz="3000" dirty="0"/>
              <a:t> will </a:t>
            </a:r>
            <a:r>
              <a:rPr lang="en-US" sz="3000" b="1" dirty="0"/>
              <a:t>return to the main room</a:t>
            </a:r>
            <a:r>
              <a:rPr lang="en-US" sz="3000" dirty="0"/>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18"/>
          <p:cNvSpPr txBox="1">
            <a:spLocks noGrp="1"/>
          </p:cNvSpPr>
          <p:nvPr>
            <p:ph type="title"/>
          </p:nvPr>
        </p:nvSpPr>
        <p:spPr>
          <a:xfrm>
            <a:off x="1243583" y="29348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sp>
        <p:nvSpPr>
          <p:cNvPr id="3" name="object 3">
            <a:extLst>
              <a:ext uri="{FF2B5EF4-FFF2-40B4-BE49-F238E27FC236}">
                <a16:creationId xmlns:a16="http://schemas.microsoft.com/office/drawing/2014/main" id="{8F8B5930-F4BA-004A-B1A0-4D4BB0DEE33E}"/>
              </a:ext>
            </a:extLst>
          </p:cNvPr>
          <p:cNvSpPr txBox="1"/>
          <p:nvPr/>
        </p:nvSpPr>
        <p:spPr>
          <a:xfrm>
            <a:off x="1601394" y="2458665"/>
            <a:ext cx="15447594" cy="4716676"/>
          </a:xfrm>
          <a:prstGeom prst="rect">
            <a:avLst/>
          </a:prstGeom>
        </p:spPr>
        <p:txBody>
          <a:bodyPr vert="horz" wrap="square" lIns="0" tIns="129540" rIns="0" bIns="0" rtlCol="0">
            <a:spAutoFit/>
          </a:bodyPr>
          <a:lstStyle/>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Contest starts at: (Details of contest date and time to be inserted)</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Please ensure you join by __ AM/PM  at the latest. Your presence is required till the end of the contest.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All the best!!!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The image of the agenda will be shared separately.</a:t>
            </a:r>
            <a:endParaRPr lang="en-US" sz="3600" dirty="0">
              <a:latin typeface="Arial MT"/>
              <a:cs typeface="Arial M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19"/>
          <p:cNvSpPr txBox="1">
            <a:spLocks noGrp="1"/>
          </p:cNvSpPr>
          <p:nvPr>
            <p:ph type="title"/>
          </p:nvPr>
        </p:nvSpPr>
        <p:spPr>
          <a:xfrm>
            <a:off x="1050823" y="3736557"/>
            <a:ext cx="16514507" cy="1546584"/>
          </a:xfrm>
          <a:prstGeom prst="rect">
            <a:avLst/>
          </a:prstGeom>
          <a:noFill/>
          <a:ln>
            <a:noFill/>
          </a:ln>
        </p:spPr>
        <p:txBody>
          <a:bodyPr spcFirstLastPara="1" vert="horz" wrap="square" lIns="137138" tIns="68550" rIns="137138" bIns="68550" rtlCol="0" anchor="ctr" anchorCtr="0">
            <a:normAutofit/>
          </a:bodyPr>
          <a:lstStyle/>
          <a:p>
            <a:pPr>
              <a:lnSpc>
                <a:spcPct val="90000"/>
              </a:lnSpc>
              <a:spcBef>
                <a:spcPts val="0"/>
              </a:spcBef>
              <a:buClr>
                <a:schemeClr val="dk1"/>
              </a:buClr>
              <a:buSzPts val="4400"/>
            </a:pPr>
            <a:r>
              <a:rPr lang="en-US" b="1">
                <a:latin typeface="Arial"/>
                <a:ea typeface="Arial"/>
                <a:cs typeface="Arial"/>
                <a:sym typeface="Arial"/>
              </a:rPr>
              <a:t>Table Topics Contest</a:t>
            </a:r>
            <a:endParaRPr b="1">
              <a:solidFill>
                <a:srgbClr val="004165"/>
              </a:solidFill>
              <a:latin typeface="Arial"/>
              <a:ea typeface="Arial"/>
              <a:cs typeface="Arial"/>
              <a:sym typeface="Arial"/>
            </a:endParaRPr>
          </a:p>
        </p:txBody>
      </p:sp>
      <p:sp>
        <p:nvSpPr>
          <p:cNvPr id="269" name="Google Shape;269;p19"/>
          <p:cNvSpPr txBox="1"/>
          <p:nvPr/>
        </p:nvSpPr>
        <p:spPr>
          <a:xfrm>
            <a:off x="4247534" y="4961900"/>
            <a:ext cx="10903127" cy="642484"/>
          </a:xfrm>
          <a:prstGeom prst="rect">
            <a:avLst/>
          </a:prstGeom>
          <a:noFill/>
          <a:ln>
            <a:noFill/>
          </a:ln>
        </p:spPr>
        <p:txBody>
          <a:bodyPr spcFirstLastPara="1" wrap="square" lIns="0" tIns="19050" rIns="0" bIns="0" anchor="t" anchorCtr="0">
            <a:spAutoFit/>
          </a:bodyPr>
          <a:lstStyle/>
          <a:p>
            <a:pPr marL="19050"/>
            <a:r>
              <a:rPr lang="en-US" sz="4050" dirty="0">
                <a:solidFill>
                  <a:srgbClr val="333333"/>
                </a:solidFill>
                <a:latin typeface="Arial"/>
                <a:ea typeface="Arial"/>
                <a:cs typeface="Arial"/>
                <a:sym typeface="Arial"/>
              </a:rPr>
              <a:t>Thank You, Voting Judges/Tie Breaking Judge.</a:t>
            </a:r>
            <a:endParaRPr sz="4050"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
          <p:cNvSpPr txBox="1">
            <a:spLocks noGrp="1"/>
          </p:cNvSpPr>
          <p:nvPr>
            <p:ph type="title"/>
          </p:nvPr>
        </p:nvSpPr>
        <p:spPr>
          <a:xfrm>
            <a:off x="1125487" y="16929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sp>
        <p:nvSpPr>
          <p:cNvPr id="5" name="Google Shape;172;p2">
            <a:extLst>
              <a:ext uri="{FF2B5EF4-FFF2-40B4-BE49-F238E27FC236}">
                <a16:creationId xmlns:a16="http://schemas.microsoft.com/office/drawing/2014/main" id="{C4A053C0-7CF6-F6FE-4978-214B28E1546F}"/>
              </a:ext>
            </a:extLst>
          </p:cNvPr>
          <p:cNvSpPr txBox="1">
            <a:spLocks noGrp="1"/>
          </p:cNvSpPr>
          <p:nvPr>
            <p:ph type="body" idx="1"/>
          </p:nvPr>
        </p:nvSpPr>
        <p:spPr>
          <a:xfrm>
            <a:off x="894122" y="1715884"/>
            <a:ext cx="10135482" cy="7106996"/>
          </a:xfrm>
          <a:prstGeom prst="rect">
            <a:avLst/>
          </a:prstGeom>
          <a:noFill/>
          <a:ln>
            <a:noFill/>
          </a:ln>
        </p:spPr>
        <p:txBody>
          <a:bodyPr spcFirstLastPara="1" vert="horz" wrap="square" lIns="137138" tIns="68550" rIns="137138" bIns="68550" rtlCol="0" anchor="t" anchorCtr="0">
            <a:noAutofit/>
          </a:bodyPr>
          <a:lstStyle/>
          <a:p>
            <a:pPr algn="just">
              <a:buFont typeface="Wingdings" panose="05000000000000000000" pitchFamily="2" charset="2"/>
              <a:buChar char="§"/>
            </a:pPr>
            <a:r>
              <a:rPr lang="en-US" sz="3000" dirty="0"/>
              <a:t>The Judge’s Certificate of Eligibility and Code of Ethics has been shared with you. Kindly ensure that it is duly filled and signed, and returned </a:t>
            </a:r>
            <a:r>
              <a:rPr lang="en-US" sz="3000" b="1" dirty="0"/>
              <a:t>at least 3 days prior to the contest</a:t>
            </a:r>
            <a:r>
              <a:rPr lang="en-US" sz="3000" dirty="0"/>
              <a:t>, without fail.</a:t>
            </a:r>
          </a:p>
          <a:p>
            <a:pPr algn="just">
              <a:buFont typeface="Wingdings" panose="05000000000000000000" pitchFamily="2" charset="2"/>
              <a:buChar char="§"/>
            </a:pPr>
            <a:r>
              <a:rPr lang="en-US" sz="3000" dirty="0"/>
              <a:t>Please also confirm that you have completed the </a:t>
            </a:r>
            <a:r>
              <a:rPr lang="en-US" sz="3000" b="1" dirty="0"/>
              <a:t>Consent Form</a:t>
            </a:r>
            <a:r>
              <a:rPr lang="en-US" sz="3000" dirty="0"/>
              <a:t> and shared the following details with the </a:t>
            </a:r>
            <a:r>
              <a:rPr lang="en-US" sz="3000" b="1" dirty="0"/>
              <a:t>Chief Judge</a:t>
            </a:r>
            <a:r>
              <a:rPr lang="en-US" sz="3000" dirty="0"/>
              <a:t>:</a:t>
            </a:r>
          </a:p>
          <a:p>
            <a:pPr marL="1293020" indent="-521495" algn="just">
              <a:spcBef>
                <a:spcPts val="0"/>
              </a:spcBef>
              <a:buFont typeface="Wingdings" panose="05000000000000000000" pitchFamily="2" charset="2"/>
              <a:buChar char="§"/>
            </a:pPr>
            <a:r>
              <a:rPr lang="en-US" sz="3000" dirty="0"/>
              <a:t>Name</a:t>
            </a:r>
          </a:p>
          <a:p>
            <a:pPr marL="1293020" indent="-521495" algn="just">
              <a:spcBef>
                <a:spcPts val="0"/>
              </a:spcBef>
              <a:buFont typeface="Wingdings" panose="05000000000000000000" pitchFamily="2" charset="2"/>
              <a:buChar char="§"/>
            </a:pPr>
            <a:r>
              <a:rPr lang="en-US" sz="3000" dirty="0"/>
              <a:t>Email ID</a:t>
            </a:r>
          </a:p>
          <a:p>
            <a:pPr marL="1293020" indent="-521495" algn="just">
              <a:spcBef>
                <a:spcPts val="0"/>
              </a:spcBef>
              <a:buFont typeface="Wingdings" panose="05000000000000000000" pitchFamily="2" charset="2"/>
              <a:buChar char="§"/>
            </a:pPr>
            <a:r>
              <a:rPr lang="en-US" sz="3000" dirty="0"/>
              <a:t>Contact Number</a:t>
            </a:r>
          </a:p>
          <a:p>
            <a:pPr marL="1293020" indent="-521495" algn="just">
              <a:spcBef>
                <a:spcPts val="0"/>
              </a:spcBef>
              <a:buFont typeface="Wingdings" panose="05000000000000000000" pitchFamily="2" charset="2"/>
              <a:buChar char="§"/>
            </a:pPr>
            <a:r>
              <a:rPr lang="en-US" sz="3000" dirty="0"/>
              <a:t>Highest Education Level Completed</a:t>
            </a:r>
          </a:p>
          <a:p>
            <a:pPr marL="1293020" indent="-521495" algn="just">
              <a:spcBef>
                <a:spcPts val="0"/>
              </a:spcBef>
              <a:buFont typeface="Wingdings" panose="05000000000000000000" pitchFamily="2" charset="2"/>
              <a:buChar char="§"/>
            </a:pPr>
            <a:r>
              <a:rPr lang="en-US" sz="3000" dirty="0"/>
              <a:t>District, Division, and Area</a:t>
            </a:r>
          </a:p>
          <a:p>
            <a:pPr marL="1293020" indent="-521495" algn="just">
              <a:spcBef>
                <a:spcPts val="0"/>
              </a:spcBef>
              <a:buFont typeface="Wingdings" panose="05000000000000000000" pitchFamily="2" charset="2"/>
              <a:buChar char="§"/>
            </a:pPr>
            <a:r>
              <a:rPr lang="en-US" sz="3000" dirty="0"/>
              <a:t>Club Name</a:t>
            </a:r>
          </a:p>
          <a:p>
            <a:pPr marL="1293020" indent="-521495" algn="just">
              <a:spcBef>
                <a:spcPts val="0"/>
              </a:spcBef>
              <a:buFont typeface="Wingdings" panose="05000000000000000000" pitchFamily="2" charset="2"/>
              <a:buChar char="§"/>
            </a:pPr>
            <a:r>
              <a:rPr lang="en-US" sz="3000" dirty="0"/>
              <a:t>Club Number</a:t>
            </a:r>
          </a:p>
          <a:p>
            <a:pPr marL="1293020" indent="-521495" algn="just">
              <a:spcBef>
                <a:spcPts val="0"/>
              </a:spcBef>
              <a:buFont typeface="Wingdings" panose="05000000000000000000" pitchFamily="2" charset="2"/>
              <a:buChar char="§"/>
            </a:pPr>
            <a:r>
              <a:rPr lang="en-US" sz="3000" dirty="0"/>
              <a:t>Membership Number</a:t>
            </a:r>
          </a:p>
          <a:p>
            <a:pPr marL="361950" marR="7620" algn="just">
              <a:lnSpc>
                <a:spcPct val="110000"/>
              </a:lnSpc>
              <a:spcBef>
                <a:spcPts val="0"/>
              </a:spcBef>
              <a:buClr>
                <a:srgbClr val="333333"/>
              </a:buClr>
              <a:buSzPts val="1200"/>
            </a:pPr>
            <a:endParaRPr sz="3000" dirty="0">
              <a:latin typeface="+mj-lt"/>
              <a:ea typeface="Arial"/>
              <a:cs typeface="Arial"/>
              <a:sym typeface="Arial"/>
            </a:endParaRPr>
          </a:p>
        </p:txBody>
      </p:sp>
      <p:pic>
        <p:nvPicPr>
          <p:cNvPr id="6" name="Picture 5">
            <a:extLst>
              <a:ext uri="{FF2B5EF4-FFF2-40B4-BE49-F238E27FC236}">
                <a16:creationId xmlns:a16="http://schemas.microsoft.com/office/drawing/2014/main" id="{72A927F3-BE56-AFB0-E9FA-150852B204B3}"/>
              </a:ext>
            </a:extLst>
          </p:cNvPr>
          <p:cNvPicPr>
            <a:picLocks noChangeAspect="1"/>
          </p:cNvPicPr>
          <p:nvPr/>
        </p:nvPicPr>
        <p:blipFill>
          <a:blip r:embed="rId3"/>
          <a:stretch>
            <a:fillRect/>
          </a:stretch>
        </p:blipFill>
        <p:spPr>
          <a:xfrm>
            <a:off x="11392781" y="1689074"/>
            <a:ext cx="6247212" cy="7373088"/>
          </a:xfrm>
          <a:prstGeom prst="rect">
            <a:avLst/>
          </a:prstGeom>
          <a:ln>
            <a:solidFill>
              <a:schemeClr val="tx1"/>
            </a:solid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3"/>
          <p:cNvSpPr txBox="1">
            <a:spLocks noGrp="1"/>
          </p:cNvSpPr>
          <p:nvPr>
            <p:ph type="title"/>
          </p:nvPr>
        </p:nvSpPr>
        <p:spPr>
          <a:xfrm>
            <a:off x="530944" y="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pic>
        <p:nvPicPr>
          <p:cNvPr id="3" name="Picture 2">
            <a:extLst>
              <a:ext uri="{FF2B5EF4-FFF2-40B4-BE49-F238E27FC236}">
                <a16:creationId xmlns:a16="http://schemas.microsoft.com/office/drawing/2014/main" id="{38BF3769-D84D-16A7-24B1-1E4B07AF73F8}"/>
              </a:ext>
            </a:extLst>
          </p:cNvPr>
          <p:cNvPicPr>
            <a:picLocks noChangeAspect="1"/>
          </p:cNvPicPr>
          <p:nvPr/>
        </p:nvPicPr>
        <p:blipFill>
          <a:blip r:embed="rId3"/>
          <a:stretch>
            <a:fillRect/>
          </a:stretch>
        </p:blipFill>
        <p:spPr>
          <a:xfrm>
            <a:off x="11181252" y="1320981"/>
            <a:ext cx="6247212" cy="7443543"/>
          </a:xfrm>
          <a:prstGeom prst="rect">
            <a:avLst/>
          </a:prstGeom>
          <a:ln>
            <a:solidFill>
              <a:schemeClr val="tx1"/>
            </a:solidFill>
          </a:ln>
        </p:spPr>
      </p:pic>
      <p:sp>
        <p:nvSpPr>
          <p:cNvPr id="6" name="Google Shape;182;p3">
            <a:extLst>
              <a:ext uri="{FF2B5EF4-FFF2-40B4-BE49-F238E27FC236}">
                <a16:creationId xmlns:a16="http://schemas.microsoft.com/office/drawing/2014/main" id="{4E8180E0-76FD-6A0B-59F4-B414CFEC3E55}"/>
              </a:ext>
            </a:extLst>
          </p:cNvPr>
          <p:cNvSpPr txBox="1">
            <a:spLocks noGrp="1"/>
          </p:cNvSpPr>
          <p:nvPr>
            <p:ph type="body" idx="1"/>
          </p:nvPr>
        </p:nvSpPr>
        <p:spPr>
          <a:xfrm>
            <a:off x="417145" y="1401648"/>
            <a:ext cx="10498637" cy="7555575"/>
          </a:xfrm>
          <a:prstGeom prst="rect">
            <a:avLst/>
          </a:prstGeom>
          <a:noFill/>
          <a:ln>
            <a:noFill/>
          </a:ln>
        </p:spPr>
        <p:txBody>
          <a:bodyPr spcFirstLastPara="1" vert="horz" wrap="square" lIns="137138" tIns="68550" rIns="137138" bIns="68550" rtlCol="0" anchor="t" anchorCtr="0">
            <a:noAutofit/>
          </a:bodyPr>
          <a:lstStyle/>
          <a:p>
            <a:pPr algn="just">
              <a:buFont typeface="Wingdings" panose="05000000000000000000" pitchFamily="2" charset="2"/>
              <a:buChar char="§"/>
            </a:pPr>
            <a:r>
              <a:rPr lang="en-US" sz="3000" dirty="0"/>
              <a:t>You are currently a </a:t>
            </a:r>
            <a:r>
              <a:rPr lang="en-US" sz="3000" b="1" dirty="0"/>
              <a:t>paid member of a Toastmasters club</a:t>
            </a:r>
            <a:r>
              <a:rPr lang="en-US" sz="3000" dirty="0"/>
              <a:t>; your membership must be </a:t>
            </a:r>
            <a:r>
              <a:rPr lang="en-US" sz="3000" b="1" dirty="0"/>
              <a:t>active and in good standing with World Headquarters</a:t>
            </a:r>
            <a:r>
              <a:rPr lang="en-US" sz="3000" dirty="0"/>
              <a:t>.</a:t>
            </a:r>
          </a:p>
          <a:p>
            <a:pPr algn="just">
              <a:buFont typeface="Wingdings" panose="05000000000000000000" pitchFamily="2" charset="2"/>
              <a:buChar char="§"/>
            </a:pPr>
            <a:r>
              <a:rPr lang="en-US" sz="3000" dirty="0"/>
              <a:t>You have completed the Judges Training Workshop.</a:t>
            </a:r>
          </a:p>
          <a:p>
            <a:pPr algn="just">
              <a:buFont typeface="Wingdings" panose="05000000000000000000" pitchFamily="2" charset="2"/>
              <a:buChar char="§"/>
            </a:pPr>
            <a:r>
              <a:rPr lang="en-US" sz="3000" dirty="0"/>
              <a:t>Contest officials </a:t>
            </a:r>
            <a:r>
              <a:rPr lang="en-US" sz="3000" b="1" dirty="0"/>
              <a:t>must not serve in more than one (1) role</a:t>
            </a:r>
            <a:r>
              <a:rPr lang="en-US" sz="3000" dirty="0"/>
              <a:t> for the same contest at the Area (where practical), Division, District, Region Quarterfinal, Semifinal, or Final levels.</a:t>
            </a:r>
          </a:p>
          <a:p>
            <a:pPr algn="just">
              <a:buFont typeface="Wingdings" panose="05000000000000000000" pitchFamily="2" charset="2"/>
              <a:buChar char="§"/>
            </a:pPr>
            <a:r>
              <a:rPr lang="en-US" sz="3000" dirty="0"/>
              <a:t>Please </a:t>
            </a:r>
            <a:r>
              <a:rPr lang="en-US" sz="3000" b="1" dirty="0"/>
              <a:t>arrive </a:t>
            </a:r>
            <a:r>
              <a:rPr lang="en-US" sz="3000" dirty="0"/>
              <a:t>at the contest venue</a:t>
            </a:r>
            <a:r>
              <a:rPr lang="en-US" sz="3000" b="1" dirty="0"/>
              <a:t> at least 30 minutes early</a:t>
            </a:r>
            <a:r>
              <a:rPr lang="en-US" sz="3000" dirty="0"/>
              <a:t>.</a:t>
            </a:r>
          </a:p>
          <a:p>
            <a:pPr algn="just">
              <a:buFont typeface="Wingdings" panose="05000000000000000000" pitchFamily="2" charset="2"/>
              <a:buChar char="§"/>
            </a:pPr>
            <a:r>
              <a:rPr lang="en-US" sz="3000" dirty="0"/>
              <a:t>Your </a:t>
            </a:r>
            <a:r>
              <a:rPr lang="en-US" sz="3000" b="1" dirty="0"/>
              <a:t>identity must remain anonymous</a:t>
            </a:r>
            <a:r>
              <a:rPr lang="en-US" sz="3000" dirty="0"/>
              <a:t> at all times.</a:t>
            </a:r>
          </a:p>
          <a:p>
            <a:pPr algn="just">
              <a:buFont typeface="Wingdings" panose="05000000000000000000" pitchFamily="2" charset="2"/>
              <a:buChar char="§"/>
            </a:pPr>
            <a:r>
              <a:rPr lang="en-US" sz="3000" dirty="0"/>
              <a:t>The </a:t>
            </a:r>
            <a:r>
              <a:rPr lang="en-US" sz="3000" b="1" dirty="0"/>
              <a:t>Tie-Breaking Judge’s identity </a:t>
            </a:r>
            <a:r>
              <a:rPr lang="en-US" sz="3000" dirty="0"/>
              <a:t>is known only to the Chief Judge.</a:t>
            </a:r>
          </a:p>
          <a:p>
            <a:pPr marL="9407" marR="309563" indent="0">
              <a:spcBef>
                <a:spcPts val="0"/>
              </a:spcBef>
              <a:buClr>
                <a:srgbClr val="333333"/>
              </a:buClr>
              <a:buSzPts val="1350"/>
              <a:buNone/>
            </a:pPr>
            <a:endParaRPr sz="3000" dirty="0">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4"/>
          <p:cNvSpPr txBox="1">
            <a:spLocks noGrp="1"/>
          </p:cNvSpPr>
          <p:nvPr>
            <p:ph type="title"/>
          </p:nvPr>
        </p:nvSpPr>
        <p:spPr>
          <a:xfrm>
            <a:off x="849080" y="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pic>
        <p:nvPicPr>
          <p:cNvPr id="121" name="Google Shape;121;p4"/>
          <p:cNvPicPr preferRelativeResize="0"/>
          <p:nvPr/>
        </p:nvPicPr>
        <p:blipFill rotWithShape="1">
          <a:blip r:embed="rId3">
            <a:alphaModFix/>
          </a:blip>
          <a:srcRect/>
          <a:stretch/>
        </p:blipFill>
        <p:spPr>
          <a:xfrm>
            <a:off x="11658600" y="1584684"/>
            <a:ext cx="6169671" cy="8201148"/>
          </a:xfrm>
          <a:prstGeom prst="rect">
            <a:avLst/>
          </a:prstGeom>
          <a:noFill/>
          <a:ln>
            <a:solidFill>
              <a:schemeClr val="tx1"/>
            </a:solidFill>
          </a:ln>
        </p:spPr>
      </p:pic>
      <p:sp>
        <p:nvSpPr>
          <p:cNvPr id="5" name="Google Shape;196;p4">
            <a:extLst>
              <a:ext uri="{FF2B5EF4-FFF2-40B4-BE49-F238E27FC236}">
                <a16:creationId xmlns:a16="http://schemas.microsoft.com/office/drawing/2014/main" id="{710DE1D6-F180-CA20-4445-41AC11A3D277}"/>
              </a:ext>
            </a:extLst>
          </p:cNvPr>
          <p:cNvSpPr txBox="1"/>
          <p:nvPr/>
        </p:nvSpPr>
        <p:spPr>
          <a:xfrm>
            <a:off x="1016889" y="1896038"/>
            <a:ext cx="10147935" cy="6302250"/>
          </a:xfrm>
          <a:prstGeom prst="rect">
            <a:avLst/>
          </a:prstGeom>
          <a:noFill/>
          <a:ln>
            <a:noFill/>
          </a:ln>
        </p:spPr>
        <p:txBody>
          <a:bodyPr spcFirstLastPara="1" wrap="square" lIns="137138" tIns="68550" rIns="137138" bIns="68550" anchor="t" anchorCtr="0">
            <a:noAutofit/>
          </a:bodyPr>
          <a:lstStyle/>
          <a:p>
            <a:pPr marL="532449" marR="670560" indent="-514350" algn="just">
              <a:lnSpc>
                <a:spcPct val="100400"/>
              </a:lnSpc>
              <a:buClr>
                <a:srgbClr val="333333"/>
              </a:buClr>
              <a:buSzPts val="1360"/>
              <a:buFont typeface="Wingdings" panose="05000000000000000000" pitchFamily="2" charset="2"/>
              <a:buChar char="§"/>
            </a:pPr>
            <a:r>
              <a:rPr lang="en-US" sz="3000" dirty="0">
                <a:solidFill>
                  <a:srgbClr val="000000"/>
                </a:solidFill>
              </a:rPr>
              <a:t>Your </a:t>
            </a:r>
            <a:r>
              <a:rPr lang="en-US" sz="3000" b="1" dirty="0">
                <a:solidFill>
                  <a:srgbClr val="000000"/>
                </a:solidFill>
              </a:rPr>
              <a:t>attentive presence and fair, unbiased </a:t>
            </a:r>
            <a:r>
              <a:rPr lang="en-US" sz="3000" dirty="0">
                <a:solidFill>
                  <a:srgbClr val="000000"/>
                </a:solidFill>
              </a:rPr>
              <a:t>judging are of great importance to the contestants.</a:t>
            </a:r>
          </a:p>
          <a:p>
            <a:pPr marL="532449" marR="670560" indent="-514350" algn="just">
              <a:lnSpc>
                <a:spcPct val="100400"/>
              </a:lnSpc>
              <a:buClr>
                <a:srgbClr val="333333"/>
              </a:buClr>
              <a:buSzPts val="1360"/>
              <a:buFont typeface="Wingdings" panose="05000000000000000000" pitchFamily="2" charset="2"/>
              <a:buChar char="§"/>
            </a:pPr>
            <a:endParaRPr lang="en-US" sz="3000" dirty="0">
              <a:solidFill>
                <a:srgbClr val="000000"/>
              </a:solidFill>
            </a:endParaRPr>
          </a:p>
          <a:p>
            <a:pPr marL="532449" marR="670560" indent="-514350" algn="just">
              <a:lnSpc>
                <a:spcPct val="100400"/>
              </a:lnSpc>
              <a:buClr>
                <a:srgbClr val="333333"/>
              </a:buClr>
              <a:buSzPts val="1360"/>
              <a:buFont typeface="Wingdings" panose="05000000000000000000" pitchFamily="2" charset="2"/>
              <a:buChar char="§"/>
            </a:pPr>
            <a:r>
              <a:rPr lang="en-US" sz="3000" dirty="0">
                <a:solidFill>
                  <a:srgbClr val="000000"/>
                </a:solidFill>
              </a:rPr>
              <a:t>Please write </a:t>
            </a:r>
            <a:r>
              <a:rPr lang="en-US" sz="3000" b="1" dirty="0">
                <a:solidFill>
                  <a:srgbClr val="000000"/>
                </a:solidFill>
              </a:rPr>
              <a:t>your name and signature </a:t>
            </a:r>
            <a:r>
              <a:rPr lang="en-US" sz="3000" dirty="0">
                <a:solidFill>
                  <a:srgbClr val="000000"/>
                </a:solidFill>
              </a:rPr>
              <a:t>at the bottom of each ballot. </a:t>
            </a:r>
            <a:r>
              <a:rPr lang="en-US" sz="3000" b="1" dirty="0">
                <a:solidFill>
                  <a:srgbClr val="000000"/>
                </a:solidFill>
              </a:rPr>
              <a:t>Unsigned ballots</a:t>
            </a:r>
            <a:r>
              <a:rPr lang="en-US" sz="3000" dirty="0">
                <a:solidFill>
                  <a:srgbClr val="000000"/>
                </a:solidFill>
              </a:rPr>
              <a:t> will not be counted.</a:t>
            </a:r>
          </a:p>
          <a:p>
            <a:pPr marL="532449" marR="670560" indent="-514350" algn="just">
              <a:lnSpc>
                <a:spcPct val="100400"/>
              </a:lnSpc>
              <a:buClr>
                <a:srgbClr val="333333"/>
              </a:buClr>
              <a:buSzPts val="1360"/>
              <a:buFont typeface="Wingdings" panose="05000000000000000000" pitchFamily="2" charset="2"/>
              <a:buChar char="§"/>
            </a:pPr>
            <a:endParaRPr lang="en-US" sz="3000" dirty="0">
              <a:solidFill>
                <a:srgbClr val="000000"/>
              </a:solidFill>
            </a:endParaRPr>
          </a:p>
          <a:p>
            <a:pPr marL="532449" marR="670560" indent="-514350" algn="just">
              <a:lnSpc>
                <a:spcPct val="100400"/>
              </a:lnSpc>
              <a:buClr>
                <a:srgbClr val="333333"/>
              </a:buClr>
              <a:buSzPts val="1360"/>
              <a:buFont typeface="Wingdings" panose="05000000000000000000" pitchFamily="2" charset="2"/>
              <a:buChar char="§"/>
            </a:pPr>
            <a:r>
              <a:rPr lang="en-US" sz="3000" dirty="0">
                <a:solidFill>
                  <a:srgbClr val="000000"/>
                </a:solidFill>
              </a:rPr>
              <a:t>A voting judge is required to select the </a:t>
            </a:r>
            <a:r>
              <a:rPr lang="en-US" sz="3000" b="1" dirty="0">
                <a:solidFill>
                  <a:srgbClr val="000000"/>
                </a:solidFill>
              </a:rPr>
              <a:t>1st, 2nd, and 3rd place winners </a:t>
            </a:r>
            <a:r>
              <a:rPr lang="en-US" sz="3000" dirty="0">
                <a:solidFill>
                  <a:srgbClr val="000000"/>
                </a:solidFill>
              </a:rPr>
              <a:t>in each contest. The Tie-Breaking Judge, however, must rank </a:t>
            </a:r>
            <a:r>
              <a:rPr lang="en-US" sz="3000" b="1" dirty="0">
                <a:solidFill>
                  <a:srgbClr val="000000"/>
                </a:solidFill>
              </a:rPr>
              <a:t>all contestants </a:t>
            </a:r>
            <a:r>
              <a:rPr lang="en-US" sz="3000" dirty="0">
                <a:solidFill>
                  <a:srgbClr val="000000"/>
                </a:solidFill>
              </a:rPr>
              <a:t>on the ballot.</a:t>
            </a:r>
          </a:p>
          <a:p>
            <a:pPr marL="532449" marR="670560" indent="-514350" algn="just">
              <a:lnSpc>
                <a:spcPct val="100400"/>
              </a:lnSpc>
              <a:buClr>
                <a:srgbClr val="333333"/>
              </a:buClr>
              <a:buSzPts val="1360"/>
              <a:buFont typeface="Wingdings" panose="05000000000000000000" pitchFamily="2" charset="2"/>
              <a:buChar char="§"/>
            </a:pPr>
            <a:endParaRPr lang="en-US" sz="3000" dirty="0">
              <a:solidFill>
                <a:srgbClr val="000000"/>
              </a:solidFill>
            </a:endParaRPr>
          </a:p>
          <a:p>
            <a:pPr marL="532449" marR="670560" indent="-514350" algn="just">
              <a:lnSpc>
                <a:spcPct val="100400"/>
              </a:lnSpc>
              <a:buClr>
                <a:srgbClr val="333333"/>
              </a:buClr>
              <a:buSzPts val="1360"/>
              <a:buFont typeface="Wingdings" panose="05000000000000000000" pitchFamily="2" charset="2"/>
              <a:buChar char="§"/>
            </a:pPr>
            <a:r>
              <a:rPr lang="en-US" sz="3000" dirty="0">
                <a:solidFill>
                  <a:srgbClr val="000000"/>
                </a:solidFill>
              </a:rPr>
              <a:t>Kindly read and familiarize yourself with the </a:t>
            </a:r>
            <a:r>
              <a:rPr lang="en-US" sz="3000" b="1" dirty="0">
                <a:solidFill>
                  <a:srgbClr val="000000"/>
                </a:solidFill>
              </a:rPr>
              <a:t>Judging Criteria and the Judge’s Code of Ethics </a:t>
            </a:r>
            <a:r>
              <a:rPr lang="en-US" sz="3000" dirty="0">
                <a:solidFill>
                  <a:srgbClr val="000000"/>
                </a:solidFill>
              </a:rPr>
              <a:t>prior to the contest.</a:t>
            </a:r>
            <a:endParaRPr sz="3000" dirty="0">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5"/>
          <p:cNvSpPr txBox="1">
            <a:spLocks noGrp="1"/>
          </p:cNvSpPr>
          <p:nvPr>
            <p:ph type="title"/>
          </p:nvPr>
        </p:nvSpPr>
        <p:spPr>
          <a:xfrm>
            <a:off x="1039789" y="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pic>
        <p:nvPicPr>
          <p:cNvPr id="131" name="Google Shape;131;p5"/>
          <p:cNvPicPr preferRelativeResize="0"/>
          <p:nvPr/>
        </p:nvPicPr>
        <p:blipFill rotWithShape="1">
          <a:blip r:embed="rId3">
            <a:alphaModFix/>
          </a:blip>
          <a:srcRect/>
          <a:stretch/>
        </p:blipFill>
        <p:spPr>
          <a:xfrm>
            <a:off x="11606583" y="1361629"/>
            <a:ext cx="6122826" cy="8138880"/>
          </a:xfrm>
          <a:prstGeom prst="rect">
            <a:avLst/>
          </a:prstGeom>
          <a:noFill/>
          <a:ln>
            <a:solidFill>
              <a:schemeClr val="tx1"/>
            </a:solidFill>
          </a:ln>
        </p:spPr>
      </p:pic>
      <p:sp>
        <p:nvSpPr>
          <p:cNvPr id="5" name="Google Shape;202;p5">
            <a:extLst>
              <a:ext uri="{FF2B5EF4-FFF2-40B4-BE49-F238E27FC236}">
                <a16:creationId xmlns:a16="http://schemas.microsoft.com/office/drawing/2014/main" id="{3366AF26-93DA-BDEC-1A9E-3358D778F5A8}"/>
              </a:ext>
            </a:extLst>
          </p:cNvPr>
          <p:cNvSpPr txBox="1">
            <a:spLocks noGrp="1"/>
          </p:cNvSpPr>
          <p:nvPr>
            <p:ph type="body" idx="1"/>
          </p:nvPr>
        </p:nvSpPr>
        <p:spPr>
          <a:xfrm>
            <a:off x="1214902" y="1354009"/>
            <a:ext cx="9656063" cy="7718591"/>
          </a:xfrm>
          <a:prstGeom prst="rect">
            <a:avLst/>
          </a:prstGeom>
          <a:noFill/>
          <a:ln>
            <a:noFill/>
          </a:ln>
        </p:spPr>
        <p:txBody>
          <a:bodyPr spcFirstLastPara="1" vert="horz" wrap="square" lIns="137138" tIns="68550" rIns="137138" bIns="68550" rtlCol="0" anchor="t" anchorCtr="0">
            <a:noAutofit/>
          </a:bodyPr>
          <a:lstStyle/>
          <a:p>
            <a:pPr marL="461010" indent="-428625" algn="just">
              <a:spcBef>
                <a:spcPts val="0"/>
              </a:spcBef>
              <a:buClr>
                <a:srgbClr val="333333"/>
              </a:buClr>
              <a:buFont typeface="Wingdings" panose="05000000000000000000" pitchFamily="2" charset="2"/>
              <a:buChar char="§"/>
            </a:pPr>
            <a:r>
              <a:rPr lang="en-US" sz="2700" dirty="0">
                <a:solidFill>
                  <a:srgbClr val="333333"/>
                </a:solidFill>
                <a:latin typeface="Arial"/>
                <a:ea typeface="Arial"/>
                <a:cs typeface="Arial"/>
                <a:sym typeface="Arial"/>
              </a:rPr>
              <a:t>Judging must be done strictly in accordance with the </a:t>
            </a:r>
            <a:r>
              <a:rPr lang="en-US" sz="2700" b="1" dirty="0">
                <a:solidFill>
                  <a:srgbClr val="333333"/>
                </a:solidFill>
                <a:latin typeface="Arial"/>
                <a:ea typeface="Arial"/>
                <a:cs typeface="Arial"/>
                <a:sym typeface="Arial"/>
              </a:rPr>
              <a:t>criteria outlined in the Judge’s Guide and Ballot.</a:t>
            </a:r>
          </a:p>
          <a:p>
            <a:pPr marL="461010" indent="-428625" algn="just">
              <a:spcBef>
                <a:spcPts val="0"/>
              </a:spcBef>
              <a:buClr>
                <a:srgbClr val="333333"/>
              </a:buClr>
              <a:buFont typeface="Wingdings" panose="05000000000000000000" pitchFamily="2" charset="2"/>
              <a:buChar char="§"/>
            </a:pPr>
            <a:endParaRPr lang="en-US" sz="2700" dirty="0">
              <a:solidFill>
                <a:srgbClr val="333333"/>
              </a:solidFill>
              <a:latin typeface="Arial"/>
              <a:ea typeface="Arial"/>
              <a:cs typeface="Arial"/>
              <a:sym typeface="Arial"/>
            </a:endParaRPr>
          </a:p>
          <a:p>
            <a:pPr marL="461010" indent="-428625" algn="just">
              <a:spcBef>
                <a:spcPts val="0"/>
              </a:spcBef>
              <a:buClr>
                <a:srgbClr val="333333"/>
              </a:buClr>
              <a:buFont typeface="Wingdings" panose="05000000000000000000" pitchFamily="2" charset="2"/>
              <a:buChar char="§"/>
            </a:pPr>
            <a:r>
              <a:rPr lang="en-US" sz="2700" dirty="0">
                <a:solidFill>
                  <a:srgbClr val="333333"/>
                </a:solidFill>
                <a:latin typeface="Arial"/>
                <a:ea typeface="Arial"/>
                <a:cs typeface="Arial"/>
                <a:sym typeface="Arial"/>
              </a:rPr>
              <a:t>Please give your </a:t>
            </a:r>
            <a:r>
              <a:rPr lang="en-US" sz="2700" b="1" dirty="0">
                <a:solidFill>
                  <a:srgbClr val="333333"/>
                </a:solidFill>
                <a:latin typeface="Arial"/>
                <a:ea typeface="Arial"/>
                <a:cs typeface="Arial"/>
                <a:sym typeface="Arial"/>
              </a:rPr>
              <a:t>undivided attention</a:t>
            </a:r>
            <a:r>
              <a:rPr lang="en-US" sz="2700" dirty="0">
                <a:solidFill>
                  <a:srgbClr val="333333"/>
                </a:solidFill>
                <a:latin typeface="Arial"/>
                <a:ea typeface="Arial"/>
                <a:cs typeface="Arial"/>
                <a:sym typeface="Arial"/>
              </a:rPr>
              <a:t> to each contestant and </a:t>
            </a:r>
            <a:r>
              <a:rPr lang="en-US" sz="2700" b="1" dirty="0">
                <a:solidFill>
                  <a:srgbClr val="333333"/>
                </a:solidFill>
                <a:latin typeface="Arial"/>
                <a:ea typeface="Arial"/>
                <a:cs typeface="Arial"/>
                <a:sym typeface="Arial"/>
              </a:rPr>
              <a:t>refrain from multitasking </a:t>
            </a:r>
            <a:r>
              <a:rPr lang="en-US" sz="2700" dirty="0">
                <a:solidFill>
                  <a:srgbClr val="333333"/>
                </a:solidFill>
                <a:latin typeface="Arial"/>
                <a:ea typeface="Arial"/>
                <a:cs typeface="Arial"/>
                <a:sym typeface="Arial"/>
              </a:rPr>
              <a:t>during the contest.</a:t>
            </a:r>
          </a:p>
          <a:p>
            <a:pPr marL="461010" indent="-428625" algn="just">
              <a:spcBef>
                <a:spcPts val="0"/>
              </a:spcBef>
              <a:buClr>
                <a:srgbClr val="333333"/>
              </a:buClr>
              <a:buFont typeface="Wingdings" panose="05000000000000000000" pitchFamily="2" charset="2"/>
              <a:buChar char="§"/>
            </a:pPr>
            <a:endParaRPr lang="en-US" sz="2700" dirty="0">
              <a:solidFill>
                <a:srgbClr val="333333"/>
              </a:solidFill>
              <a:latin typeface="Arial"/>
              <a:ea typeface="Arial"/>
              <a:cs typeface="Arial"/>
              <a:sym typeface="Arial"/>
            </a:endParaRPr>
          </a:p>
          <a:p>
            <a:pPr marL="461010" indent="-428625" algn="just">
              <a:spcBef>
                <a:spcPts val="0"/>
              </a:spcBef>
              <a:buClr>
                <a:srgbClr val="333333"/>
              </a:buClr>
              <a:buFont typeface="Wingdings" panose="05000000000000000000" pitchFamily="2" charset="2"/>
              <a:buChar char="§"/>
            </a:pPr>
            <a:r>
              <a:rPr lang="en-US" sz="2700" dirty="0">
                <a:solidFill>
                  <a:srgbClr val="333333"/>
                </a:solidFill>
                <a:latin typeface="Arial"/>
                <a:ea typeface="Arial"/>
                <a:cs typeface="Arial"/>
                <a:sym typeface="Arial"/>
              </a:rPr>
              <a:t>The </a:t>
            </a:r>
            <a:r>
              <a:rPr lang="en-US" sz="2700" b="1" dirty="0">
                <a:solidFill>
                  <a:srgbClr val="333333"/>
                </a:solidFill>
                <a:latin typeface="Arial"/>
                <a:ea typeface="Arial"/>
                <a:cs typeface="Arial"/>
                <a:sym typeface="Arial"/>
              </a:rPr>
              <a:t>first and last contestants </a:t>
            </a:r>
            <a:r>
              <a:rPr lang="en-US" sz="2700" dirty="0">
                <a:solidFill>
                  <a:srgbClr val="333333"/>
                </a:solidFill>
                <a:latin typeface="Arial"/>
                <a:ea typeface="Arial"/>
                <a:cs typeface="Arial"/>
                <a:sym typeface="Arial"/>
              </a:rPr>
              <a:t>must not be judged differently from those performing in the middle.</a:t>
            </a:r>
          </a:p>
          <a:p>
            <a:pPr marL="461010" indent="-428625" algn="just">
              <a:spcBef>
                <a:spcPts val="0"/>
              </a:spcBef>
              <a:buClr>
                <a:srgbClr val="333333"/>
              </a:buClr>
              <a:buFont typeface="Wingdings" panose="05000000000000000000" pitchFamily="2" charset="2"/>
              <a:buChar char="§"/>
            </a:pPr>
            <a:endParaRPr lang="en-US" sz="2700" dirty="0">
              <a:solidFill>
                <a:srgbClr val="333333"/>
              </a:solidFill>
              <a:latin typeface="Arial"/>
              <a:ea typeface="Arial"/>
              <a:cs typeface="Arial"/>
              <a:sym typeface="Arial"/>
            </a:endParaRPr>
          </a:p>
          <a:p>
            <a:pPr marL="461010" indent="-428625" algn="just">
              <a:spcBef>
                <a:spcPts val="0"/>
              </a:spcBef>
              <a:buClr>
                <a:srgbClr val="333333"/>
              </a:buClr>
              <a:buFont typeface="Wingdings" panose="05000000000000000000" pitchFamily="2" charset="2"/>
              <a:buChar char="§"/>
            </a:pPr>
            <a:r>
              <a:rPr lang="en-US" sz="2700" b="1" dirty="0">
                <a:solidFill>
                  <a:srgbClr val="333333"/>
                </a:solidFill>
                <a:latin typeface="Arial"/>
                <a:ea typeface="Arial"/>
                <a:cs typeface="Arial"/>
                <a:sym typeface="Arial"/>
              </a:rPr>
              <a:t>Age, sex, race, creed, caste, national origin, or professional beliefs </a:t>
            </a:r>
            <a:r>
              <a:rPr lang="en-US" sz="2700" dirty="0">
                <a:solidFill>
                  <a:srgbClr val="333333"/>
                </a:solidFill>
                <a:latin typeface="Arial"/>
                <a:ea typeface="Arial"/>
                <a:cs typeface="Arial"/>
                <a:sym typeface="Arial"/>
              </a:rPr>
              <a:t>must not be considered while judging.</a:t>
            </a:r>
          </a:p>
          <a:p>
            <a:pPr marL="461010" indent="-428625" algn="just">
              <a:spcBef>
                <a:spcPts val="0"/>
              </a:spcBef>
              <a:buClr>
                <a:srgbClr val="333333"/>
              </a:buClr>
              <a:buFont typeface="Wingdings" panose="05000000000000000000" pitchFamily="2" charset="2"/>
              <a:buChar char="§"/>
            </a:pPr>
            <a:endParaRPr lang="en-US" sz="2700" dirty="0">
              <a:solidFill>
                <a:srgbClr val="333333"/>
              </a:solidFill>
              <a:latin typeface="Arial"/>
              <a:ea typeface="Arial"/>
              <a:cs typeface="Arial"/>
              <a:sym typeface="Arial"/>
            </a:endParaRPr>
          </a:p>
          <a:p>
            <a:pPr marL="461010" indent="-428625" algn="just">
              <a:spcBef>
                <a:spcPts val="0"/>
              </a:spcBef>
              <a:buClr>
                <a:srgbClr val="333333"/>
              </a:buClr>
              <a:buFont typeface="Wingdings" panose="05000000000000000000" pitchFamily="2" charset="2"/>
              <a:buChar char="§"/>
            </a:pPr>
            <a:r>
              <a:rPr lang="en-US" sz="2700" dirty="0">
                <a:solidFill>
                  <a:srgbClr val="333333"/>
                </a:solidFill>
                <a:latin typeface="Arial"/>
                <a:ea typeface="Arial"/>
                <a:cs typeface="Arial"/>
                <a:sym typeface="Arial"/>
              </a:rPr>
              <a:t>Evaluate each contestant solely on </a:t>
            </a:r>
            <a:r>
              <a:rPr lang="en-US" sz="2700" b="1" dirty="0">
                <a:solidFill>
                  <a:srgbClr val="333333"/>
                </a:solidFill>
                <a:latin typeface="Arial"/>
                <a:ea typeface="Arial"/>
                <a:cs typeface="Arial"/>
                <a:sym typeface="Arial"/>
              </a:rPr>
              <a:t>their current performance,</a:t>
            </a:r>
            <a:r>
              <a:rPr lang="en-US" sz="2700" dirty="0">
                <a:solidFill>
                  <a:srgbClr val="333333"/>
                </a:solidFill>
                <a:latin typeface="Arial"/>
                <a:ea typeface="Arial"/>
                <a:cs typeface="Arial"/>
                <a:sym typeface="Arial"/>
              </a:rPr>
              <a:t> without regard to reputation or past performances or beliefs.</a:t>
            </a:r>
          </a:p>
          <a:p>
            <a:pPr marL="461010" indent="-428625" algn="just">
              <a:spcBef>
                <a:spcPts val="0"/>
              </a:spcBef>
              <a:buClr>
                <a:srgbClr val="333333"/>
              </a:buClr>
              <a:buFont typeface="Wingdings" panose="05000000000000000000" pitchFamily="2" charset="2"/>
              <a:buChar char="§"/>
            </a:pPr>
            <a:endParaRPr lang="en-US" sz="2700" dirty="0">
              <a:solidFill>
                <a:srgbClr val="333333"/>
              </a:solidFill>
              <a:latin typeface="Arial"/>
              <a:ea typeface="Arial"/>
              <a:cs typeface="Arial"/>
              <a:sym typeface="Arial"/>
            </a:endParaRPr>
          </a:p>
          <a:p>
            <a:pPr marL="461010" indent="-428625" algn="just">
              <a:spcBef>
                <a:spcPts val="0"/>
              </a:spcBef>
              <a:buClr>
                <a:srgbClr val="333333"/>
              </a:buClr>
              <a:buFont typeface="Wingdings" panose="05000000000000000000" pitchFamily="2" charset="2"/>
              <a:buChar char="§"/>
            </a:pPr>
            <a:r>
              <a:rPr lang="en-US" sz="2700" dirty="0">
                <a:solidFill>
                  <a:srgbClr val="333333"/>
                </a:solidFill>
                <a:latin typeface="Arial"/>
                <a:ea typeface="Arial"/>
                <a:cs typeface="Arial"/>
                <a:sym typeface="Arial"/>
              </a:rPr>
              <a:t>In the contest room, please choose a seat that allows you to clearly see and hear the contestant.</a:t>
            </a:r>
            <a:endParaRPr sz="2700" dirty="0">
              <a:solidFill>
                <a:srgbClr val="333333"/>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7"/>
          <p:cNvSpPr txBox="1">
            <a:spLocks noGrp="1"/>
          </p:cNvSpPr>
          <p:nvPr>
            <p:ph type="title"/>
          </p:nvPr>
        </p:nvSpPr>
        <p:spPr>
          <a:xfrm>
            <a:off x="1039789" y="102024"/>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Table Topics Contest</a:t>
            </a:r>
            <a:endParaRPr b="1" dirty="0">
              <a:solidFill>
                <a:srgbClr val="004165"/>
              </a:solidFill>
              <a:latin typeface="Arial"/>
              <a:ea typeface="Arial"/>
              <a:cs typeface="Arial"/>
              <a:sym typeface="Arial"/>
            </a:endParaRPr>
          </a:p>
        </p:txBody>
      </p:sp>
      <p:pic>
        <p:nvPicPr>
          <p:cNvPr id="151" name="Google Shape;151;p7"/>
          <p:cNvPicPr preferRelativeResize="0"/>
          <p:nvPr/>
        </p:nvPicPr>
        <p:blipFill rotWithShape="1">
          <a:blip r:embed="rId3">
            <a:alphaModFix/>
          </a:blip>
          <a:srcRect/>
          <a:stretch/>
        </p:blipFill>
        <p:spPr>
          <a:xfrm>
            <a:off x="11887200" y="1387505"/>
            <a:ext cx="6122826" cy="8138880"/>
          </a:xfrm>
          <a:prstGeom prst="rect">
            <a:avLst/>
          </a:prstGeom>
          <a:noFill/>
          <a:ln>
            <a:solidFill>
              <a:schemeClr val="tx1"/>
            </a:solidFill>
          </a:ln>
        </p:spPr>
      </p:pic>
      <p:sp>
        <p:nvSpPr>
          <p:cNvPr id="5" name="Google Shape;216;p6">
            <a:extLst>
              <a:ext uri="{FF2B5EF4-FFF2-40B4-BE49-F238E27FC236}">
                <a16:creationId xmlns:a16="http://schemas.microsoft.com/office/drawing/2014/main" id="{57CB0CEA-0656-B0A8-964B-8AC17D7298AF}"/>
              </a:ext>
            </a:extLst>
          </p:cNvPr>
          <p:cNvSpPr txBox="1"/>
          <p:nvPr/>
        </p:nvSpPr>
        <p:spPr>
          <a:xfrm>
            <a:off x="831529" y="1648608"/>
            <a:ext cx="10190987" cy="7601433"/>
          </a:xfrm>
          <a:prstGeom prst="rect">
            <a:avLst/>
          </a:prstGeom>
          <a:noFill/>
          <a:ln>
            <a:noFill/>
          </a:ln>
        </p:spPr>
        <p:txBody>
          <a:bodyPr spcFirstLastPara="1" wrap="square" lIns="137138" tIns="68550" rIns="137138" bIns="68550" anchor="t" anchorCtr="0">
            <a:noAutofit/>
          </a:bodyPr>
          <a:lstStyle/>
          <a:p>
            <a:pPr marL="428625" indent="-428625" algn="just">
              <a:buFont typeface="Wingdings" panose="05000000000000000000" pitchFamily="2" charset="2"/>
              <a:buChar char="§"/>
            </a:pPr>
            <a:r>
              <a:rPr lang="en-US" sz="2700" dirty="0"/>
              <a:t>Do not show leniency to </a:t>
            </a:r>
            <a:r>
              <a:rPr lang="en-US" sz="2700" b="1" dirty="0"/>
              <a:t>an underdog</a:t>
            </a:r>
            <a:r>
              <a:rPr lang="en-US" sz="2700" dirty="0"/>
              <a:t> (for example, a new or differently-abled contestant).</a:t>
            </a:r>
          </a:p>
          <a:p>
            <a:pPr marL="428625" indent="-428625" algn="just">
              <a:buFont typeface="Wingdings" panose="05000000000000000000" pitchFamily="2" charset="2"/>
              <a:buChar char="§"/>
            </a:pPr>
            <a:endParaRPr lang="en-US" sz="2700" dirty="0"/>
          </a:p>
          <a:p>
            <a:pPr marL="428625" indent="-428625" algn="just">
              <a:buFont typeface="Wingdings" panose="05000000000000000000" pitchFamily="2" charset="2"/>
              <a:buChar char="§"/>
            </a:pPr>
            <a:r>
              <a:rPr lang="en-US" sz="2700" dirty="0"/>
              <a:t>Do not award </a:t>
            </a:r>
            <a:r>
              <a:rPr lang="en-US" sz="2700" b="1" dirty="0"/>
              <a:t>extra credit</a:t>
            </a:r>
            <a:r>
              <a:rPr lang="en-US" sz="2700" dirty="0"/>
              <a:t> to a contestant based on prior success or past contest experience.</a:t>
            </a:r>
          </a:p>
          <a:p>
            <a:pPr marL="428625" indent="-428625" algn="just">
              <a:buFont typeface="Wingdings" panose="05000000000000000000" pitchFamily="2" charset="2"/>
              <a:buChar char="§"/>
            </a:pPr>
            <a:endParaRPr lang="en-US" sz="2700" dirty="0"/>
          </a:p>
          <a:p>
            <a:pPr marL="428625" indent="-428625" algn="just">
              <a:buFont typeface="Wingdings" panose="05000000000000000000" pitchFamily="2" charset="2"/>
              <a:buChar char="§"/>
            </a:pPr>
            <a:r>
              <a:rPr lang="en-US" sz="2700" dirty="0"/>
              <a:t>Do </a:t>
            </a:r>
            <a:r>
              <a:rPr lang="en-US" sz="2700" b="1" dirty="0"/>
              <a:t>not judge </a:t>
            </a:r>
            <a:r>
              <a:rPr lang="en-US" sz="2700" dirty="0"/>
              <a:t>contestants based on </a:t>
            </a:r>
            <a:r>
              <a:rPr lang="en-US" sz="2700" b="1" dirty="0"/>
              <a:t>personal preferences or club norms</a:t>
            </a:r>
            <a:r>
              <a:rPr lang="en-US" sz="2700" dirty="0"/>
              <a:t> (such as the use of notes, a lectern, or acknowledging the Contest Chair).</a:t>
            </a:r>
          </a:p>
          <a:p>
            <a:pPr marL="428625" indent="-428625" algn="just">
              <a:buFont typeface="Wingdings" panose="05000000000000000000" pitchFamily="2" charset="2"/>
              <a:buChar char="§"/>
            </a:pPr>
            <a:endParaRPr lang="en-US" sz="2700" dirty="0"/>
          </a:p>
          <a:p>
            <a:pPr marL="428625" indent="-428625" algn="just">
              <a:buFont typeface="Wingdings" panose="05000000000000000000" pitchFamily="2" charset="2"/>
              <a:buChar char="§"/>
            </a:pPr>
            <a:r>
              <a:rPr lang="en-US" sz="2700" dirty="0"/>
              <a:t>Judge contestants </a:t>
            </a:r>
            <a:r>
              <a:rPr lang="en-US" sz="2700" b="1" dirty="0"/>
              <a:t>solely on what was actually delivered</a:t>
            </a:r>
            <a:r>
              <a:rPr lang="en-US" sz="2700" dirty="0"/>
              <a:t>, not on what might have been said had there been no technical disruption.</a:t>
            </a:r>
          </a:p>
          <a:p>
            <a:pPr marL="428625" indent="-428625" algn="just">
              <a:buFont typeface="Wingdings" panose="05000000000000000000" pitchFamily="2" charset="2"/>
              <a:buChar char="§"/>
            </a:pPr>
            <a:endParaRPr lang="en-US" sz="2700" dirty="0"/>
          </a:p>
          <a:p>
            <a:pPr marL="428625" indent="-428625" algn="just">
              <a:buFont typeface="Wingdings" panose="05000000000000000000" pitchFamily="2" charset="2"/>
              <a:buChar char="§"/>
            </a:pPr>
            <a:r>
              <a:rPr lang="en-US" sz="2700" dirty="0"/>
              <a:t>Judge </a:t>
            </a:r>
            <a:r>
              <a:rPr lang="en-US" sz="2700" b="1" dirty="0"/>
              <a:t>without concern for speech time duration</a:t>
            </a:r>
            <a:r>
              <a:rPr lang="en-US" sz="2700" dirty="0"/>
              <a:t>.</a:t>
            </a:r>
          </a:p>
          <a:p>
            <a:pPr marL="428625" indent="-428625" algn="just">
              <a:buFont typeface="Wingdings" panose="05000000000000000000" pitchFamily="2" charset="2"/>
              <a:buChar char="§"/>
            </a:pPr>
            <a:endParaRPr lang="en-US" sz="2700" dirty="0"/>
          </a:p>
          <a:p>
            <a:pPr marL="428625" indent="-428625" algn="just">
              <a:buFont typeface="Wingdings" panose="05000000000000000000" pitchFamily="2" charset="2"/>
              <a:buChar char="§"/>
            </a:pPr>
            <a:r>
              <a:rPr lang="en-US" sz="2700" b="1" dirty="0"/>
              <a:t>Timers</a:t>
            </a:r>
            <a:r>
              <a:rPr lang="en-US" sz="2700" dirty="0"/>
              <a:t> are </a:t>
            </a:r>
            <a:r>
              <a:rPr lang="en-US" sz="2700" b="1" dirty="0"/>
              <a:t>responsible </a:t>
            </a:r>
            <a:r>
              <a:rPr lang="en-US" sz="2700" dirty="0"/>
              <a:t>for</a:t>
            </a:r>
            <a:r>
              <a:rPr lang="en-US" sz="2700" b="1" dirty="0"/>
              <a:t> timing </a:t>
            </a:r>
            <a:r>
              <a:rPr lang="en-US" sz="2700" dirty="0"/>
              <a:t>and any related </a:t>
            </a:r>
            <a:r>
              <a:rPr lang="en-US" sz="2700" b="1" dirty="0"/>
              <a:t>disqualifications</a:t>
            </a:r>
            <a:r>
              <a:rPr lang="en-US" sz="2700" dirty="0"/>
              <a:t>.</a:t>
            </a:r>
          </a:p>
          <a:p>
            <a:pPr marL="447675" indent="-418980" algn="just">
              <a:buClr>
                <a:srgbClr val="333333"/>
              </a:buClr>
              <a:buSzPct val="75000"/>
              <a:buChar char="•"/>
            </a:pPr>
            <a:endParaRPr sz="2700" dirty="0">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8"/>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Table Topics Contest</a:t>
            </a:r>
            <a:endParaRPr b="1">
              <a:solidFill>
                <a:srgbClr val="004165"/>
              </a:solidFill>
              <a:latin typeface="Arial"/>
              <a:ea typeface="Arial"/>
              <a:cs typeface="Arial"/>
              <a:sym typeface="Arial"/>
            </a:endParaRPr>
          </a:p>
        </p:txBody>
      </p:sp>
      <p:pic>
        <p:nvPicPr>
          <p:cNvPr id="160" name="Google Shape;160;p8"/>
          <p:cNvPicPr preferRelativeResize="0"/>
          <p:nvPr/>
        </p:nvPicPr>
        <p:blipFill rotWithShape="1">
          <a:blip r:embed="rId3">
            <a:alphaModFix/>
          </a:blip>
          <a:srcRect/>
          <a:stretch/>
        </p:blipFill>
        <p:spPr>
          <a:xfrm>
            <a:off x="11811000" y="1328601"/>
            <a:ext cx="6122826" cy="8138880"/>
          </a:xfrm>
          <a:prstGeom prst="rect">
            <a:avLst/>
          </a:prstGeom>
          <a:solidFill>
            <a:srgbClr val="F2F2F2"/>
          </a:solidFill>
          <a:ln>
            <a:solidFill>
              <a:schemeClr val="tx1"/>
            </a:solidFill>
          </a:ln>
        </p:spPr>
      </p:pic>
      <p:sp>
        <p:nvSpPr>
          <p:cNvPr id="3" name="Google Shape;225;g3222602a1ed_0_86">
            <a:extLst>
              <a:ext uri="{FF2B5EF4-FFF2-40B4-BE49-F238E27FC236}">
                <a16:creationId xmlns:a16="http://schemas.microsoft.com/office/drawing/2014/main" id="{A0F2E59B-3E1D-693B-5183-35EF4EB9740D}"/>
              </a:ext>
            </a:extLst>
          </p:cNvPr>
          <p:cNvSpPr txBox="1"/>
          <p:nvPr/>
        </p:nvSpPr>
        <p:spPr>
          <a:xfrm>
            <a:off x="1258844" y="1869109"/>
            <a:ext cx="9686525" cy="6093915"/>
          </a:xfrm>
          <a:prstGeom prst="rect">
            <a:avLst/>
          </a:prstGeom>
          <a:noFill/>
          <a:ln>
            <a:noFill/>
          </a:ln>
        </p:spPr>
        <p:txBody>
          <a:bodyPr spcFirstLastPara="1" wrap="square" lIns="137138" tIns="68550" rIns="137138" bIns="68550" anchor="t" anchorCtr="0">
            <a:spAutoFit/>
          </a:bodyPr>
          <a:lstStyle/>
          <a:p>
            <a:pPr algn="just">
              <a:buClr>
                <a:srgbClr val="333333"/>
              </a:buClr>
              <a:buSzPts val="1800"/>
            </a:pPr>
            <a:r>
              <a:rPr lang="en-US" sz="3000" b="1" dirty="0">
                <a:solidFill>
                  <a:schemeClr val="dk1"/>
                </a:solidFill>
                <a:latin typeface="Arial"/>
                <a:ea typeface="Arial"/>
                <a:cs typeface="Arial"/>
                <a:sym typeface="Arial"/>
              </a:rPr>
              <a:t>Case Scenario:</a:t>
            </a:r>
          </a:p>
          <a:p>
            <a:pPr algn="just">
              <a:buClr>
                <a:srgbClr val="333333"/>
              </a:buClr>
              <a:buSzPts val="1800"/>
            </a:pPr>
            <a:endParaRPr lang="en-US" sz="2700" dirty="0">
              <a:solidFill>
                <a:schemeClr val="dk1"/>
              </a:solidFill>
            </a:endParaRPr>
          </a:p>
          <a:p>
            <a:pPr marL="514350" indent="-514350" algn="just">
              <a:buClr>
                <a:srgbClr val="333333"/>
              </a:buClr>
              <a:buSzPts val="1800"/>
              <a:buFont typeface="Wingdings" panose="05000000000000000000" pitchFamily="2" charset="2"/>
              <a:buChar char="§"/>
            </a:pPr>
            <a:r>
              <a:rPr lang="en-US" sz="3000" dirty="0">
                <a:solidFill>
                  <a:schemeClr val="dk1"/>
                </a:solidFill>
                <a:latin typeface="Arial"/>
                <a:ea typeface="Arial"/>
                <a:cs typeface="Arial"/>
                <a:sym typeface="Arial"/>
              </a:rPr>
              <a:t>Please judge the contestant only on what was actually delivered, and not on what might have been delivered had the technical glitch not occurred.</a:t>
            </a:r>
          </a:p>
          <a:p>
            <a:pPr marL="514350" indent="-514350" algn="just">
              <a:buClr>
                <a:srgbClr val="333333"/>
              </a:buClr>
              <a:buSzPts val="1800"/>
              <a:buFont typeface="Wingdings" panose="05000000000000000000" pitchFamily="2" charset="2"/>
              <a:buChar char="§"/>
            </a:pPr>
            <a:endParaRPr lang="en-US" sz="3000" dirty="0">
              <a:solidFill>
                <a:schemeClr val="dk1"/>
              </a:solidFill>
            </a:endParaRPr>
          </a:p>
          <a:p>
            <a:pPr marL="514350" indent="-514350" algn="just">
              <a:buClr>
                <a:srgbClr val="333333"/>
              </a:buClr>
              <a:buSzPts val="1800"/>
              <a:buFont typeface="Wingdings" panose="05000000000000000000" pitchFamily="2" charset="2"/>
              <a:buChar char="§"/>
            </a:pPr>
            <a:r>
              <a:rPr lang="en-US" sz="3000" dirty="0">
                <a:solidFill>
                  <a:schemeClr val="dk1"/>
                </a:solidFill>
                <a:latin typeface="Arial"/>
                <a:ea typeface="Arial"/>
                <a:cs typeface="Arial"/>
                <a:sym typeface="Arial"/>
              </a:rPr>
              <a:t>For example, if a contestant delivers a strong opening but gets disconnected from an electronic device midway, just before the conclusion, do not assume the ending would have been equally effective. Assess and mark the contestant accordingly on the ballot based solely on the performance observed.</a:t>
            </a:r>
            <a:endParaRPr sz="3000" dirty="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9"/>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Table Topics Contest</a:t>
            </a:r>
            <a:endParaRPr b="1">
              <a:solidFill>
                <a:srgbClr val="004165"/>
              </a:solidFill>
              <a:latin typeface="Arial"/>
              <a:ea typeface="Arial"/>
              <a:cs typeface="Arial"/>
              <a:sym typeface="Arial"/>
            </a:endParaRPr>
          </a:p>
        </p:txBody>
      </p:sp>
      <p:pic>
        <p:nvPicPr>
          <p:cNvPr id="170" name="Google Shape;170;p9"/>
          <p:cNvPicPr preferRelativeResize="0"/>
          <p:nvPr/>
        </p:nvPicPr>
        <p:blipFill rotWithShape="1">
          <a:blip r:embed="rId3">
            <a:alphaModFix/>
          </a:blip>
          <a:srcRect/>
          <a:stretch/>
        </p:blipFill>
        <p:spPr>
          <a:xfrm>
            <a:off x="11676751" y="1320981"/>
            <a:ext cx="6122826" cy="8138880"/>
          </a:xfrm>
          <a:prstGeom prst="rect">
            <a:avLst/>
          </a:prstGeom>
          <a:noFill/>
          <a:ln>
            <a:solidFill>
              <a:schemeClr val="tx1"/>
            </a:solidFill>
          </a:ln>
        </p:spPr>
      </p:pic>
      <p:sp>
        <p:nvSpPr>
          <p:cNvPr id="3" name="Google Shape;235;g3222602a1ed_0_171">
            <a:extLst>
              <a:ext uri="{FF2B5EF4-FFF2-40B4-BE49-F238E27FC236}">
                <a16:creationId xmlns:a16="http://schemas.microsoft.com/office/drawing/2014/main" id="{BD5F6712-A39E-1EC1-9969-2B8455EEFC1D}"/>
              </a:ext>
            </a:extLst>
          </p:cNvPr>
          <p:cNvSpPr txBox="1"/>
          <p:nvPr/>
        </p:nvSpPr>
        <p:spPr>
          <a:xfrm>
            <a:off x="1285070" y="2094339"/>
            <a:ext cx="9376893" cy="2908428"/>
          </a:xfrm>
          <a:prstGeom prst="rect">
            <a:avLst/>
          </a:prstGeom>
          <a:noFill/>
          <a:ln>
            <a:noFill/>
          </a:ln>
        </p:spPr>
        <p:txBody>
          <a:bodyPr spcFirstLastPara="1" wrap="square" lIns="137138" tIns="68550" rIns="137138" bIns="68550" anchor="t" anchorCtr="0">
            <a:spAutoFit/>
          </a:bodyPr>
          <a:lstStyle/>
          <a:p>
            <a:r>
              <a:rPr lang="en-US" sz="3000" b="1" dirty="0"/>
              <a:t>Technical Failure:</a:t>
            </a:r>
          </a:p>
          <a:p>
            <a:endParaRPr lang="en-US" sz="3000" dirty="0"/>
          </a:p>
          <a:p>
            <a:pPr algn="just"/>
            <a:r>
              <a:rPr lang="en-US" sz="3000" dirty="0"/>
              <a:t>If the contest cannot continue due to an unresolved technical issue or circumstance, it </a:t>
            </a:r>
            <a:r>
              <a:rPr lang="en-US" sz="3000" b="1" dirty="0"/>
              <a:t>may be postponed to a future date</a:t>
            </a:r>
            <a:r>
              <a:rPr lang="en-US" sz="3000" dirty="0"/>
              <a:t>.</a:t>
            </a:r>
          </a:p>
          <a:p>
            <a:pPr marL="18098" algn="just"/>
            <a:endParaRPr sz="3000" dirty="0">
              <a:solidFill>
                <a:srgbClr val="333333"/>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10"/>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Table Topics Contest</a:t>
            </a:r>
            <a:endParaRPr b="1">
              <a:solidFill>
                <a:srgbClr val="004165"/>
              </a:solidFill>
              <a:latin typeface="Arial"/>
              <a:ea typeface="Arial"/>
              <a:cs typeface="Arial"/>
              <a:sym typeface="Arial"/>
            </a:endParaRPr>
          </a:p>
        </p:txBody>
      </p:sp>
      <p:sp>
        <p:nvSpPr>
          <p:cNvPr id="5" name="Google Shape;242;p7">
            <a:extLst>
              <a:ext uri="{FF2B5EF4-FFF2-40B4-BE49-F238E27FC236}">
                <a16:creationId xmlns:a16="http://schemas.microsoft.com/office/drawing/2014/main" id="{6351FDD3-AD8B-CB02-887F-DFD943C160B1}"/>
              </a:ext>
            </a:extLst>
          </p:cNvPr>
          <p:cNvSpPr txBox="1">
            <a:spLocks noGrp="1"/>
          </p:cNvSpPr>
          <p:nvPr>
            <p:ph type="body" idx="1"/>
          </p:nvPr>
        </p:nvSpPr>
        <p:spPr>
          <a:xfrm>
            <a:off x="1257301" y="1992338"/>
            <a:ext cx="9606770" cy="6302324"/>
          </a:xfrm>
          <a:prstGeom prst="rect">
            <a:avLst/>
          </a:prstGeom>
          <a:noFill/>
          <a:ln>
            <a:noFill/>
          </a:ln>
        </p:spPr>
        <p:txBody>
          <a:bodyPr spcFirstLastPara="1" vert="horz" wrap="square" lIns="137138" tIns="68550" rIns="137138" bIns="68550" rtlCol="0" anchor="t" anchorCtr="0">
            <a:normAutofit/>
          </a:bodyPr>
          <a:lstStyle/>
          <a:p>
            <a:pPr marL="171450" indent="0" algn="just">
              <a:buNone/>
            </a:pPr>
            <a:r>
              <a:rPr lang="en-US" sz="3000" dirty="0"/>
              <a:t>Write the </a:t>
            </a:r>
            <a:r>
              <a:rPr lang="en-US" sz="3000" b="1" dirty="0"/>
              <a:t>contestants’ names </a:t>
            </a:r>
            <a:r>
              <a:rPr lang="en-US" sz="3000" dirty="0"/>
              <a:t>across the top of the ballot (in the column headers) in the </a:t>
            </a:r>
            <a:r>
              <a:rPr lang="en-US" sz="3000" b="1" dirty="0"/>
              <a:t>order of speaking</a:t>
            </a:r>
            <a:r>
              <a:rPr lang="en-US" sz="3000" dirty="0"/>
              <a:t>, either </a:t>
            </a:r>
            <a:r>
              <a:rPr lang="en-US" sz="3000" b="1" dirty="0"/>
              <a:t>left to right </a:t>
            </a:r>
            <a:r>
              <a:rPr lang="en-US" sz="3000" dirty="0"/>
              <a:t>or</a:t>
            </a:r>
            <a:r>
              <a:rPr lang="en-US" sz="3000" b="1" dirty="0"/>
              <a:t> right to left</a:t>
            </a:r>
            <a:r>
              <a:rPr lang="en-US" sz="3000" dirty="0"/>
              <a:t>, as preferred.</a:t>
            </a:r>
          </a:p>
          <a:p>
            <a:pPr marL="171450" indent="0">
              <a:buNone/>
            </a:pPr>
            <a:endParaRPr lang="en-US" sz="3000" b="1" dirty="0"/>
          </a:p>
          <a:p>
            <a:pPr marL="171450" indent="0">
              <a:buNone/>
            </a:pPr>
            <a:r>
              <a:rPr lang="en-US" sz="3000" b="1" dirty="0"/>
              <a:t>Speaking Order:</a:t>
            </a:r>
            <a:endParaRPr lang="en-US" sz="3000" dirty="0"/>
          </a:p>
          <a:p>
            <a:pPr>
              <a:buFont typeface="Wingdings" panose="05000000000000000000" pitchFamily="2" charset="2"/>
              <a:buChar char="ü"/>
            </a:pPr>
            <a:r>
              <a:rPr lang="en-US" sz="3000" dirty="0"/>
              <a:t>Contestant 1 –</a:t>
            </a:r>
          </a:p>
          <a:p>
            <a:pPr>
              <a:buFont typeface="Wingdings" panose="05000000000000000000" pitchFamily="2" charset="2"/>
              <a:buChar char="ü"/>
            </a:pPr>
            <a:r>
              <a:rPr lang="en-US" sz="3000" dirty="0"/>
              <a:t>Contestant 2 –</a:t>
            </a:r>
          </a:p>
          <a:p>
            <a:pPr>
              <a:buFont typeface="Wingdings" panose="05000000000000000000" pitchFamily="2" charset="2"/>
              <a:buChar char="ü"/>
            </a:pPr>
            <a:r>
              <a:rPr lang="en-US" sz="3000" dirty="0"/>
              <a:t>Contestant 3 –</a:t>
            </a:r>
          </a:p>
          <a:p>
            <a:pPr>
              <a:buFont typeface="Wingdings" panose="05000000000000000000" pitchFamily="2" charset="2"/>
              <a:buChar char="ü"/>
            </a:pPr>
            <a:r>
              <a:rPr lang="en-US" sz="3000" dirty="0"/>
              <a:t>Contestant 4 –</a:t>
            </a:r>
          </a:p>
          <a:p>
            <a:pPr>
              <a:buFont typeface="Wingdings" panose="05000000000000000000" pitchFamily="2" charset="2"/>
              <a:buChar char="ü"/>
            </a:pPr>
            <a:r>
              <a:rPr lang="en-US" sz="3000" dirty="0"/>
              <a:t>Contestant 5 –</a:t>
            </a:r>
          </a:p>
        </p:txBody>
      </p:sp>
      <p:pic>
        <p:nvPicPr>
          <p:cNvPr id="6" name="Google Shape;170;p9">
            <a:extLst>
              <a:ext uri="{FF2B5EF4-FFF2-40B4-BE49-F238E27FC236}">
                <a16:creationId xmlns:a16="http://schemas.microsoft.com/office/drawing/2014/main" id="{5EFDB025-B2BB-A2BB-A83D-98BD6FC8658D}"/>
              </a:ext>
            </a:extLst>
          </p:cNvPr>
          <p:cNvPicPr preferRelativeResize="0"/>
          <p:nvPr/>
        </p:nvPicPr>
        <p:blipFill rotWithShape="1">
          <a:blip r:embed="rId3">
            <a:alphaModFix/>
          </a:blip>
          <a:srcRect/>
          <a:stretch/>
        </p:blipFill>
        <p:spPr>
          <a:xfrm>
            <a:off x="11811000" y="1328601"/>
            <a:ext cx="6122826" cy="8138880"/>
          </a:xfrm>
          <a:prstGeom prst="rect">
            <a:avLst/>
          </a:prstGeom>
          <a:noFill/>
          <a:ln>
            <a:solidFill>
              <a:schemeClr val="tx1"/>
            </a:solidFill>
          </a:ln>
        </p:spPr>
      </p:pic>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285</TotalTime>
  <Words>1488</Words>
  <Application>Microsoft Office PowerPoint</Application>
  <PresentationFormat>Custom</PresentationFormat>
  <Paragraphs>153</Paragraphs>
  <Slides>18</Slides>
  <Notes>18</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18</vt:i4>
      </vt:variant>
    </vt:vector>
  </HeadingPairs>
  <TitlesOfParts>
    <vt:vector size="31" baseType="lpstr">
      <vt:lpstr>Arial</vt:lpstr>
      <vt:lpstr>Aptos Display</vt:lpstr>
      <vt:lpstr>Montserrat</vt:lpstr>
      <vt:lpstr>Arial MT</vt:lpstr>
      <vt:lpstr>Wingdings</vt:lpstr>
      <vt:lpstr>Calibri</vt:lpstr>
      <vt:lpstr>Aptos</vt:lpstr>
      <vt:lpstr>Play</vt:lpstr>
      <vt:lpstr>Office Theme</vt:lpstr>
      <vt:lpstr>2_Custom Design</vt:lpstr>
      <vt:lpstr>1_Custom Design</vt:lpstr>
      <vt:lpstr>1_Office Theme</vt:lpstr>
      <vt:lpstr>Custom Design</vt:lpstr>
      <vt:lpstr>PowerPoint Presentation</vt:lpstr>
      <vt:lpstr>Table Topics Contest</vt:lpstr>
      <vt:lpstr>Table Topics Contest</vt:lpstr>
      <vt:lpstr>Table Topics Contest</vt:lpstr>
      <vt:lpstr>Table Topics Contest</vt:lpstr>
      <vt:lpstr>Table Topics Contest</vt:lpstr>
      <vt:lpstr>Table Topics Contest</vt:lpstr>
      <vt:lpstr>Table Topics Contest</vt:lpstr>
      <vt:lpstr>Table Topics Contest</vt:lpstr>
      <vt:lpstr>Table Topics Contest</vt:lpstr>
      <vt:lpstr>Table Topics Contest</vt:lpstr>
      <vt:lpstr>Table Topics Contest</vt:lpstr>
      <vt:lpstr>Protests</vt:lpstr>
      <vt:lpstr>Table Topics Contest</vt:lpstr>
      <vt:lpstr>Table Topics Contest</vt:lpstr>
      <vt:lpstr>Table Topics Contest</vt:lpstr>
      <vt:lpstr>Table Topics Contest</vt:lpstr>
      <vt:lpstr>Table Topics Contest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23</cp:revision>
  <dcterms:created xsi:type="dcterms:W3CDTF">2006-08-16T00:00:00Z</dcterms:created>
  <dcterms:modified xsi:type="dcterms:W3CDTF">2026-07-25T20:12:12Z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