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7" r:id="rId2"/>
    <p:sldMasterId id="2147483685" r:id="rId3"/>
    <p:sldMasterId id="2147483660" r:id="rId4"/>
    <p:sldMasterId id="2147483672" r:id="rId5"/>
  </p:sldMasterIdLst>
  <p:notesMasterIdLst>
    <p:notesMasterId r:id="rId18"/>
  </p:notesMasterIdLst>
  <p:handoutMasterIdLst>
    <p:handoutMasterId r:id="rId19"/>
  </p:handoutMasterIdLst>
  <p:sldIdLst>
    <p:sldId id="256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8288000" cy="10287000"/>
  <p:notesSz cx="6858000" cy="9144000"/>
  <p:embeddedFontLst>
    <p:embeddedFont>
      <p:font typeface="Montserrat" panose="00000500000000000000" pitchFamily="2" charset="0"/>
      <p:regular r:id="rId20"/>
      <p:bold r:id="rId21"/>
      <p:italic r:id="rId22"/>
      <p:boldItalic r:id="rId23"/>
    </p:embeddedFont>
    <p:embeddedFont>
      <p:font typeface="Play" panose="020B0604020202020204" charset="0"/>
      <p:regular r:id="rId24"/>
      <p:bold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1327"/>
    <a:srgbClr val="3B0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8" autoAdjust="0"/>
    <p:restoredTop sz="49573" autoAdjust="0"/>
  </p:normalViewPr>
  <p:slideViewPr>
    <p:cSldViewPr>
      <p:cViewPr varScale="1">
        <p:scale>
          <a:sx n="42" d="100"/>
          <a:sy n="42" d="100"/>
        </p:scale>
        <p:origin x="7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74"/>
    </p:cViewPr>
  </p:sorterViewPr>
  <p:notesViewPr>
    <p:cSldViewPr>
      <p:cViewPr varScale="1">
        <p:scale>
          <a:sx n="48" d="100"/>
          <a:sy n="48" d="100"/>
        </p:scale>
        <p:origin x="2752" y="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5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3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828CF0-F4F4-67C2-0019-46879F7105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CE205-0205-1E2B-0897-EA2A619078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2385C-530F-4052-BDC6-76EE4771A0B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A94EB-9FC4-DAC8-9FA0-F163FB70BC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02067-8359-6624-D373-F49CB14F08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92072-FC20-4B1C-A6D6-CB3A99F93C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4850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31899-0460-4EA2-80CA-ED2FFB5601E2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CA97A-4E1B-4835-84B9-3C60F07AB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254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morning, fellow Toastmasters and future contest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name is Akash Nirabhra, and it is my privilege to conduct today's Voting Judge Training.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 we begin, I'd like to ask a simple question: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most important person in a speech contest?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would say the speaker. Some would say the Contest Chair.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the credibility of the entire contest ultimately rests on the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contestant may spend weeks preparing a speech. They trust us to evaluate that effort fairly, objectively, and professionally.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Today's session is designed to help us become judges who inspire confidence through integrity, consistency, and excellence."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ACA97A-4E1B-4835-84B9-3C60F07ABA96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6776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285da5383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6" name="Google Shape;126;g3285da5383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285da53839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g3285da53839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9" name="Google Shape;15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2A985-C258-F656-9ABF-8B6807F1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58307-67B9-D93F-2D1D-E9A2AD7DC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70336-32D1-93A5-98E9-C9328DB51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0F214-518D-F6D8-46FF-E255CD2B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FC783-16E5-97EF-94D2-A7A9049A1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3304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BD18-4590-D329-701E-58E9C481E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7EA82-C358-C4A3-712C-2BE9835D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52AC2-09FF-7F8A-FC3B-F98921112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890DB-AFD4-9B25-3959-5FFA8F6F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5A940-52F8-3E39-C924-FE6E16980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3323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CCC2E-C1D3-4EBE-2C08-1F66604DE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1B6D6-D44B-4307-4E94-AE4480CCE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EB0C1-B262-8B72-1660-15680F6E2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717EA-9D0F-912B-9D60-721A68971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FD245-B2EB-9169-432A-F4C727C89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8904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3337D-5EFC-68D9-5FA4-00785B489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20D50-4863-8099-3586-7875ADA8B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44506-7B9C-A0CB-DE6F-0681D5790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BA36A-65D1-4B9A-5D62-BA256E118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EC418-5605-78AA-5D9D-A72A4C2DB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D2565-2089-5DB8-98A3-14713286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7398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18D7-2412-0EDC-A8B4-F95617AC7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946A4-3231-8874-AB46-68E52E2BC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636FF1-FCFD-9FBE-CE23-63C136C2B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7A881-5806-908D-9FD6-4EF44955B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FC8251-1071-FD75-4D9B-B3B30FB085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3C0847-BBD6-22B8-7BDC-A8FDD880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E2CAC2-A7F5-7B4D-9F84-148D2D11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C870D3-22FC-7CA0-1856-FA345CFDE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46438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55A5E-2802-3027-6C4C-44937355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BD9303-11E9-E01E-DE18-FDA197ABA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55DA8-BF0D-42F8-C0B5-4D2C55973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AFE10D-D20C-A5EF-BA0F-9750F225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454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6DF220-DB8B-7331-29D7-256D72EE2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12B30C-B8D1-7AE9-92F9-D9F1C701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8267B-B6D1-C103-FFE0-E092FF4A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248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1D3D0-542A-84CF-49BD-F6273D91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49A40-FCB3-EA94-A572-52712DE6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EF27F-5556-3787-235F-8130799A5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C1015-7DFF-394A-D86E-95D97556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2B9CA-2E33-66C4-23DE-7CE9A6B4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F4118-CAE3-79F4-134B-CEB0336F8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635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0A54-D0CD-AE40-08C8-4EA11F091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4E9911-7858-122E-CFAC-E9FED2C42B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354E9B-B576-979C-AF71-740B66319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F78626-CA00-FD4C-B6CF-5BF0075D5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FE58A-CD61-9ECF-B10C-87775AB4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4FC7B-0A6C-2E83-21A8-46F43529D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692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B5057-4884-E2CA-BD23-1C87374A1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175EB-D816-2914-0B10-9A57DA8C43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8CD74-193D-602C-0FE2-59FDAD036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36048-CD81-6C86-0940-AF99BA9F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11D09-33A8-6CBE-C982-F7319541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3996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69DECC-BB68-9D15-CAD1-58F2FA28B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D4796-2080-F700-C585-EA825C4FF8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C1796-44BB-D776-6CD9-039C61A2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25AD3-D66D-3EBD-2725-8789D418C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808D1-ABDC-6214-4D1E-10FC4721D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7043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23297-177E-ABEE-4D7D-A6DF5F30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248D6D-B806-5416-4571-6146F1AC6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7D5575-94DA-435F-C91B-ED432CE1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2C05CA-333C-3A55-1321-65927D939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7155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E51F6-99BA-9EE2-9487-77BD84F66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E6159-17AD-2E90-2CA6-B4BF4EC2A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87AC1-962E-B057-9099-95D66C1F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7D0ED-F672-8D72-5ACF-C36C10DFC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C79C3-D8B2-D5E2-9DAC-7BFBF1A4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2891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27C6F-8343-0020-55B6-CC8AB7D5C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00528-20BF-FBDA-68A2-6CEDCE89C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2D84A-9DCB-25D9-F2CE-C671CF69C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D44BA-F8A5-38A6-D488-2CB3D5DA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00182-C4C9-BC6B-499C-11821C3F1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0867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C15B7-BA3F-536A-59AF-1DFAC784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AD3C6-E844-BFC1-21E4-C2C826496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F42E6-B4EF-74F0-35CF-48267076C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635B4-BF2E-986D-D135-DB69A3E6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AE73F-5CD0-1D95-C45E-C1A49AE5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0618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EAD2E-E0DC-698C-9CAA-76A4AB91B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7363F-84C9-CBB7-070C-FDFE44CF0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4C833-D6C0-8C2E-6DD2-A2C1374CD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6E5F1E-6F2F-7328-A836-0EC97C333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4B3519-F347-D5FE-E917-4668407C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7D8CB-5C4E-0EC9-BDC2-2EC5E12CD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99798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471FC-7DB9-112E-98E5-254E02E4D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1F4D5-0C5B-49C1-BA05-4BAF9124F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5D7C7-3689-1C8E-2FC6-10C2EAFAB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471176-30C4-18E0-19D9-A5B8CBE92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B05B46-A270-F717-0F2F-8908CA3EE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D3D6E-8F18-FEFC-2A06-013342790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2801E-6DE9-12EC-2C1F-D0FAF8F0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2AC21E-E5FC-5547-A2B3-86988797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7024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8242-80F9-FF58-8CAE-DC4E333DF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F6687-7309-6055-D685-304426B17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31C5B8-25B5-4FA0-9A61-9275DC8A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F824B-B488-652E-6DF5-92248EA4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855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55E1B8-FE11-5489-A583-7B4D0B0C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A97399-0EF0-F3CE-089E-379C7A3D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DDF8E-3081-E8F0-1ED9-B9B6CF15F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8603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840E8-221A-68BF-A4EF-B4389E870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7547F-09ED-6B35-0A0A-F02C1176A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315D97-8DE3-BE3C-1CAF-F64B7132D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99C3D5-DECE-B9BE-7087-837FFB191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4E85A-E665-F51F-5B62-0B7FA7FFB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1A10F-7777-BBD0-82E2-FD4E3A6CF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81887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AA777-7538-1D87-5618-29BE6DE9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C8A385-BC3D-3193-19C8-0F30C16BA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6F64E2-7016-94BE-7D7F-12303805DE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B7422-F81F-0AF6-66EA-88B1D12B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CABE1-ABD5-56BE-F5D8-EAE131F87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C8BCD-29DF-366A-E5A7-C11136B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428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2B789-A83D-DC34-D0A0-A350DABB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5374C8-9553-829E-2BCB-CAB7E4A8D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504B8-CE85-B6BD-9958-587B00DD6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8A2A1-A229-A49C-479F-812650A52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5CFA8-2B88-86F5-118E-456B7F854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1365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10FB34-ACD3-FB61-3C7B-0D8E86E774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18489-5C8F-6FD1-0B9D-4182CAE08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3AD8A-D86A-A745-F1E3-442166FDB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A77AC-8719-DE0A-C2E8-CD5518DFD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A9C45-57B5-A597-0774-B1ED1666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6644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519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/>
            </a:lvl2pPr>
            <a:lvl3pPr lvl="2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/>
            </a:lvl3pPr>
            <a:lvl4pPr lvl="3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4pPr>
            <a:lvl5pPr lvl="4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15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0"/>
          <p:cNvSpPr txBox="1"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3600">
                <a:solidFill>
                  <a:srgbClr val="757575"/>
                </a:solidFill>
              </a:defRPr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3000">
                <a:solidFill>
                  <a:srgbClr val="757575"/>
                </a:solidFill>
              </a:defRPr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2700">
                <a:solidFill>
                  <a:srgbClr val="757575"/>
                </a:solidFill>
              </a:defRPr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724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 preserve="1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1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body" idx="2"/>
          </p:nvPr>
        </p:nvSpPr>
        <p:spPr>
          <a:xfrm>
            <a:off x="9258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795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1259683" y="3757613"/>
            <a:ext cx="7736681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3"/>
          </p:nvPr>
        </p:nvSpPr>
        <p:spPr>
          <a:xfrm>
            <a:off x="9258300" y="2521745"/>
            <a:ext cx="7774782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4"/>
          </p:nvPr>
        </p:nvSpPr>
        <p:spPr>
          <a:xfrm>
            <a:off x="9258300" y="3757613"/>
            <a:ext cx="7774782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2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022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915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 preserve="1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6477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4800"/>
            </a:lvl1pPr>
            <a:lvl2pPr marL="1371600" lvl="1" indent="-609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4200"/>
            </a:lvl2pPr>
            <a:lvl3pPr marL="2057400" lvl="2" indent="-5715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600"/>
            </a:lvl3pPr>
            <a:lvl4pPr marL="2743200" lvl="3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4pPr>
            <a:lvl5pPr marL="3429000" lvl="4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5pPr>
            <a:lvl6pPr marL="4114800" lvl="5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6pPr>
            <a:lvl7pPr marL="4800600" lvl="6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7pPr>
            <a:lvl8pPr marL="5486400" lvl="7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8pPr>
            <a:lvl9pPr marL="6172200" lvl="8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03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 preserve="1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>
            <a:spLocks noGrp="1"/>
          </p:cNvSpPr>
          <p:nvPr>
            <p:ph type="pic" idx="2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37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 preserve="1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body" idx="1"/>
          </p:nvPr>
        </p:nvSpPr>
        <p:spPr>
          <a:xfrm rot="5400000">
            <a:off x="5880497" y="-1884759"/>
            <a:ext cx="6527007" cy="157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274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 preserve="1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8"/>
          <p:cNvSpPr txBox="1">
            <a:spLocks noGrp="1"/>
          </p:cNvSpPr>
          <p:nvPr>
            <p:ph type="title"/>
          </p:nvPr>
        </p:nvSpPr>
        <p:spPr>
          <a:xfrm rot="5400000">
            <a:off x="10700147" y="2934891"/>
            <a:ext cx="8717757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 rot="5400000">
            <a:off x="2699147" y="-894159"/>
            <a:ext cx="8717757" cy="1160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79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B31FF-47DF-3BFF-7DEF-7DCCBD775F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F2553-2D82-B253-6B7D-801C77785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2EAAD-025D-D10B-373E-74EB55131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02359-1514-FF83-6E40-2BEBA942A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CDC2-E6A7-C5A2-7564-ACF698584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5312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19353-F646-2964-B560-BD74739B3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45C4F-60DE-0526-2BFC-9376AB899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C7E08-69D7-3E0E-1A46-1E848586F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E11A-0C87-7DF8-FCFA-3D33EF52E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A3B48-52CB-E65F-20E8-6F40C90B6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9096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E867-E72E-1B90-BD2D-80536682E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34886-456F-1B0C-3444-015611A9B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61704-3C73-2BC6-DEE0-6D9F38A69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212A7-67D2-AE4E-965C-42A524D1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A3A68-A38D-02F4-E9F8-0A549391D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6875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F543D-FFB0-69FF-B799-BB750903D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8EE42-2764-F803-38BE-C09E55DF5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64C7FD-B71C-DA07-625D-9132F751F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15F38-A055-A587-7548-2A9699A0B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084CC-D734-51E9-F66E-A21A061BB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07577-162C-6132-1386-B63C2F8F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100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EB28-9CAD-4EAD-F14C-86C353F8C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F0EEA-C7D1-7D88-0C61-E436AC55D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80C79-D98F-E739-FEC3-3A84A6F69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DF91F-B96E-FF5A-B3C8-D98773CEB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500C67-2F0F-6EB7-5A9C-AC1B7B9CD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E4F58E-7E83-8C0A-02AF-DEFB4891C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E7A5B-88C2-72A8-CEF6-5C75353B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8F3808-200E-2FC6-68B7-44EB9F5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9043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659CA-6942-4038-9056-6E1D7FCA4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55F0DA-99D8-0ADD-C691-311DA9BD7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A76DF-F008-68EB-DF19-8E1EC06B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46060E-4DDB-582D-5F34-A0F9370B4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68257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31AD9-62C7-63F1-01F8-650CA5E41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985AA9-19D5-BDA7-5ADB-F1C26046D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EC249-5C63-FF2E-F8CA-DC990725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10550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C5987-CBEF-0AAB-F10D-9F5ECB8DF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6C363-6A83-4545-009F-5A192C2BF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B744F-9A26-1158-0A33-4500389E8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6B4CCA-1C4E-D98F-50B9-B07E3DFCC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377F3-89D7-0D07-46BE-C652BCE2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DB29E-9FBB-47BF-C691-2506C8F43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8726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D8C80-F0F7-0F03-DF45-6CD02A9D1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61816B-7181-AC6A-30D6-D894672D9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8B5CB-08BA-FA8E-1973-9039DADD2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62502-3492-A7FB-A584-2F90ECC4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DCA9A-BE08-22FF-C565-C7CDD5D63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8562E-CD23-ADD2-9A68-5AEC24E66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5593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7B28E-2F14-A4A6-82CE-0F7FD6037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22B551-A7BC-5558-D6D5-F9D05FF0A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D6E80-8E00-4AB6-AD04-9F6CA103A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254FF-E025-B5B7-F6A3-32833DED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37B2D-FB20-2BEB-1C32-9108C030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58216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7EFBA6-7C25-9C1A-EDCD-DB849DFE26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9C7D69-E620-2218-F068-666F5F8285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F4B27-139D-64EF-B540-3F09BF8D5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22DFB-F25D-258B-7210-AEEA9452C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3FDAD-8313-A273-CFCB-60FE3DE1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33981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D3144-CDF2-DBD0-73A4-64AC10D6C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8A60E-A62A-8CB6-50FD-3FD13E113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223A3-8585-EAFA-2E50-B62DF9D7D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778135-3795-B4EF-A6E0-8B985C87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602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17" descr="A black background with blue and red text  Description automatically generated">
            <a:extLst>
              <a:ext uri="{FF2B5EF4-FFF2-40B4-BE49-F238E27FC236}">
                <a16:creationId xmlns:a16="http://schemas.microsoft.com/office/drawing/2014/main" id="{9E71A51D-729E-B187-8BDE-602ACFC5CC33}"/>
              </a:ext>
            </a:extLst>
          </p:cNvPr>
          <p:cNvSpPr/>
          <p:nvPr userDrawn="1"/>
        </p:nvSpPr>
        <p:spPr>
          <a:xfrm>
            <a:off x="13998849" y="569"/>
            <a:ext cx="4252757" cy="1376615"/>
          </a:xfrm>
          <a:custGeom>
            <a:avLst/>
            <a:gdLst/>
            <a:ahLst/>
            <a:cxnLst/>
            <a:rect l="l" t="t" r="r" b="b"/>
            <a:pathLst>
              <a:path w="4252757" h="1376615">
                <a:moveTo>
                  <a:pt x="0" y="0"/>
                </a:moveTo>
                <a:lnTo>
                  <a:pt x="4252757" y="0"/>
                </a:lnTo>
                <a:lnTo>
                  <a:pt x="4252757" y="1376615"/>
                </a:lnTo>
                <a:lnTo>
                  <a:pt x="0" y="137661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8285" t="-211622" r="-13983" b="-2171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588270-A24D-71A4-C59C-88530DEDD349}"/>
              </a:ext>
            </a:extLst>
          </p:cNvPr>
          <p:cNvSpPr txBox="1"/>
          <p:nvPr userDrawn="1"/>
        </p:nvSpPr>
        <p:spPr>
          <a:xfrm>
            <a:off x="7086600" y="9827696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Montserrat" panose="00000500000000000000" pitchFamily="2" charset="0"/>
              </a:rPr>
              <a:t>#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rPr>
              <a:t>Lifelong Learning, Limitless Leadership</a:t>
            </a:r>
            <a:endParaRPr lang="en-IN" sz="1800" b="1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B5B6B04A-A82F-73D6-4C2E-81068F448CFA}"/>
              </a:ext>
            </a:extLst>
          </p:cNvPr>
          <p:cNvSpPr/>
          <p:nvPr userDrawn="1"/>
        </p:nvSpPr>
        <p:spPr>
          <a:xfrm>
            <a:off x="-1" y="-1"/>
            <a:ext cx="304801" cy="10287000"/>
          </a:xfrm>
          <a:custGeom>
            <a:avLst/>
            <a:gdLst/>
            <a:ahLst/>
            <a:cxnLst/>
            <a:rect l="l" t="t" r="r" b="b"/>
            <a:pathLst>
              <a:path w="707898" h="13716000">
                <a:moveTo>
                  <a:pt x="0" y="0"/>
                </a:moveTo>
                <a:lnTo>
                  <a:pt x="707898" y="0"/>
                </a:lnTo>
                <a:lnTo>
                  <a:pt x="707898" y="13716000"/>
                </a:lnTo>
                <a:lnTo>
                  <a:pt x="0" y="13716000"/>
                </a:lnTo>
                <a:close/>
              </a:path>
            </a:pathLst>
          </a:custGeom>
          <a:gradFill flip="none" rotWithShape="1">
            <a:gsLst>
              <a:gs pos="52000">
                <a:srgbClr val="781327"/>
              </a:gs>
              <a:gs pos="0">
                <a:schemeClr val="accent2">
                  <a:lumMod val="50000"/>
                </a:schemeClr>
              </a:gs>
              <a:gs pos="100000">
                <a:srgbClr val="3B010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19671E-EAD6-5887-8B45-31F6F5F2586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701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IN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39054C-734D-270D-6DE3-8B2B99657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C665-F90F-41AD-4421-017BDA2AD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B7544-4105-E7E6-4C82-74129D155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A2622-D9A8-B5B9-2682-46AA1AA3F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44B08-1DC2-767B-8954-18CD96A293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115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083486-9440-0D9D-0CE9-C8B2B5A5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5627B4-642F-F498-C02E-F6652566E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2F1B8-0D5B-02CA-B44A-56F6FBC827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3E853-D417-2227-0C6E-7AC85B0EE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8057B-F03C-548A-55BB-DB52D8030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748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2786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34B727-FCFA-19EF-420D-10ADA0BB8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F9634D-BC79-7F11-51B4-C24DC5EE9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97FB8-58CA-63EA-2C5B-7A4FB12A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00AD3-BB36-C516-8EE7-4D9F08C2B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CB5C1-6A78-5CB6-7C57-EF6B7F386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225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toastmasters.org/resources/timer-zoom-backgrounds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0400" y="3619500"/>
            <a:ext cx="11654139" cy="609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buClr>
                <a:srgbClr val="004165"/>
              </a:buClr>
              <a:buSzPts val="3600"/>
            </a:pPr>
            <a:r>
              <a:rPr lang="en-US" sz="4400" b="1" dirty="0">
                <a:solidFill>
                  <a:srgbClr val="004165"/>
                </a:solidFill>
                <a:latin typeface="Arial"/>
                <a:ea typeface="Arial"/>
                <a:cs typeface="Arial"/>
                <a:sym typeface="Arial"/>
              </a:rPr>
              <a:t>Timers Briefing</a:t>
            </a:r>
            <a:endParaRPr lang="en-US" sz="2000" dirty="0"/>
          </a:p>
        </p:txBody>
      </p:sp>
      <p:sp>
        <p:nvSpPr>
          <p:cNvPr id="3" name="TextBox 3"/>
          <p:cNvSpPr txBox="1"/>
          <p:nvPr/>
        </p:nvSpPr>
        <p:spPr>
          <a:xfrm>
            <a:off x="3049535" y="1992842"/>
            <a:ext cx="13335000" cy="11218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buClr>
                <a:schemeClr val="dk1"/>
              </a:buClr>
              <a:buSzPts val="5400"/>
            </a:pPr>
            <a:r>
              <a:rPr lang="en-US" sz="8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Table Topics Contest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0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257;p9">
            <a:extLst>
              <a:ext uri="{FF2B5EF4-FFF2-40B4-BE49-F238E27FC236}">
                <a16:creationId xmlns:a16="http://schemas.microsoft.com/office/drawing/2014/main" id="{DA963015-F330-15EF-B8FA-EF127F295064}"/>
              </a:ext>
            </a:extLst>
          </p:cNvPr>
          <p:cNvSpPr txBox="1"/>
          <p:nvPr/>
        </p:nvSpPr>
        <p:spPr>
          <a:xfrm>
            <a:off x="1601396" y="2458667"/>
            <a:ext cx="6200550" cy="3554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9525" rIns="0" bIns="0" anchor="t" anchorCtr="0">
            <a:spAutoFit/>
          </a:bodyPr>
          <a:lstStyle/>
          <a:p>
            <a:r>
              <a:rPr lang="en-US" sz="3000" b="1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Speaking Order:</a:t>
            </a:r>
          </a:p>
          <a:p>
            <a:endParaRPr sz="30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277176">
              <a:spcBef>
                <a:spcPts val="293"/>
              </a:spcBef>
              <a:buClr>
                <a:srgbClr val="333333"/>
              </a:buClr>
              <a:buSzPts val="28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1 –</a:t>
            </a:r>
            <a:endParaRPr sz="3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277176">
              <a:spcBef>
                <a:spcPts val="293"/>
              </a:spcBef>
              <a:buClr>
                <a:srgbClr val="333333"/>
              </a:buClr>
              <a:buSzPts val="28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2 –</a:t>
            </a:r>
            <a:endParaRPr sz="3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277176">
              <a:spcBef>
                <a:spcPts val="306"/>
              </a:spcBef>
              <a:buClr>
                <a:srgbClr val="333333"/>
              </a:buClr>
              <a:buSzPts val="28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3 –</a:t>
            </a:r>
            <a:endParaRPr sz="3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277176">
              <a:spcBef>
                <a:spcPts val="285"/>
              </a:spcBef>
              <a:buClr>
                <a:srgbClr val="333333"/>
              </a:buClr>
              <a:buSzPts val="28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4 –</a:t>
            </a:r>
            <a:endParaRPr sz="3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277176">
              <a:spcBef>
                <a:spcPts val="285"/>
              </a:spcBef>
              <a:buClr>
                <a:srgbClr val="333333"/>
              </a:buClr>
              <a:buSzPts val="28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5 –</a:t>
            </a:r>
            <a:endParaRPr sz="3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1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DBCD5F5A-F259-1AB4-43AA-4F4BD0974968}"/>
              </a:ext>
            </a:extLst>
          </p:cNvPr>
          <p:cNvSpPr txBox="1"/>
          <p:nvPr/>
        </p:nvSpPr>
        <p:spPr>
          <a:xfrm>
            <a:off x="1420203" y="2775023"/>
            <a:ext cx="15447594" cy="4716676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Contest starts at: (Details of contest date and time to be inserted)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Please ensure you join by __ AM/PM  at the latest. Your presence is required till the end of the contest.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All the best!!!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The image of the agenda will be shared separately.</a:t>
            </a:r>
            <a:endParaRPr lang="en-US" sz="36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2"/>
          <p:cNvSpPr txBox="1">
            <a:spLocks noGrp="1"/>
          </p:cNvSpPr>
          <p:nvPr>
            <p:ph type="title"/>
          </p:nvPr>
        </p:nvSpPr>
        <p:spPr>
          <a:xfrm>
            <a:off x="1050823" y="3736557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12"/>
          <p:cNvSpPr txBox="1"/>
          <p:nvPr/>
        </p:nvSpPr>
        <p:spPr>
          <a:xfrm>
            <a:off x="6970256" y="4873874"/>
            <a:ext cx="5413056" cy="642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9050" rIns="0" bIns="0" anchor="t" anchorCtr="0">
            <a:spAutoFit/>
          </a:bodyPr>
          <a:lstStyle/>
          <a:p>
            <a:pPr marL="19050"/>
            <a:r>
              <a:rPr lang="en-US" sz="405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Thank You, Timers.</a:t>
            </a:r>
            <a:endParaRPr sz="405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 txBox="1">
            <a:spLocks noGrp="1"/>
          </p:cNvSpPr>
          <p:nvPr>
            <p:ph type="title"/>
          </p:nvPr>
        </p:nvSpPr>
        <p:spPr>
          <a:xfrm>
            <a:off x="655898" y="-105402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 dirty="0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0A5290-ECD5-FE90-7D08-93EE2FBF9C45}"/>
              </a:ext>
            </a:extLst>
          </p:cNvPr>
          <p:cNvSpPr txBox="1"/>
          <p:nvPr/>
        </p:nvSpPr>
        <p:spPr>
          <a:xfrm>
            <a:off x="655898" y="1106472"/>
            <a:ext cx="11589846" cy="8402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buFont typeface="Wingdings" panose="05000000000000000000" pitchFamily="2" charset="2"/>
              <a:buChar char="§"/>
            </a:pPr>
            <a:r>
              <a:rPr lang="en-US" sz="2700" dirty="0"/>
              <a:t>The Chief Judge will provide you with the Time Record Sheet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 the Time Record Sheet. (Timer 1 and Timer 2 will share the duly filled Time record sheets with the Chief Judge.)</a:t>
            </a:r>
          </a:p>
          <a:p>
            <a:pPr marL="514350" indent="-514350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Please set your timing devices to </a:t>
            </a:r>
            <a:r>
              <a:rPr lang="en-US" sz="2700" b="1" u="sng" dirty="0">
                <a:latin typeface="Arial" panose="020B0604020202020204" pitchFamily="34" charset="0"/>
                <a:cs typeface="Arial" panose="020B0604020202020204" pitchFamily="34" charset="0"/>
              </a:rPr>
              <a:t>'Do Not Disturb’ 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mode. It is recommended that you remove the Locking Mechanism on your timing device for the duration of the contest.</a:t>
            </a:r>
          </a:p>
          <a:p>
            <a:pPr marL="514350" indent="-514350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Please test the timing device prior to the contest to ensure that it is working properly.</a:t>
            </a:r>
          </a:p>
          <a:p>
            <a:pPr marL="514350" indent="-514350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Timer 1 – [Name] to share the Timing Signals and record the Timer Sheet  and share with the Chief Judge.</a:t>
            </a:r>
          </a:p>
          <a:p>
            <a:pPr marL="514350" indent="-514350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Timer 2 – [Name] to share the Timing Signals (</a:t>
            </a:r>
            <a:r>
              <a:rPr lang="en-US" sz="2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case of technical issue with Timer1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) and record the Timer Sheet and share with the Chief Judge.</a:t>
            </a:r>
          </a:p>
          <a:p>
            <a:pPr marL="514350" indent="-514350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Mention timing clearly — for example, if the time is 1 minutes and 4 seconds, write it as 1:04, not 1:4. </a:t>
            </a: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Do not consider milliseconds.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F35873-7D75-C528-708C-2972C7FD0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0699" y="1289510"/>
            <a:ext cx="5505734" cy="735367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82;p3">
            <a:extLst>
              <a:ext uri="{FF2B5EF4-FFF2-40B4-BE49-F238E27FC236}">
                <a16:creationId xmlns:a16="http://schemas.microsoft.com/office/drawing/2014/main" id="{2F262BCE-1F08-2967-E074-98D3C268A8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178114" y="2247317"/>
            <a:ext cx="10055291" cy="630232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sz="2700" dirty="0"/>
          </a:p>
          <a:p>
            <a:pPr marL="0" indent="0" algn="just">
              <a:buSzPts val="1700"/>
              <a:buNone/>
            </a:pPr>
            <a:r>
              <a:rPr lang="en-US" sz="3000" dirty="0"/>
              <a:t>Upon being introduced </a:t>
            </a:r>
            <a:r>
              <a:rPr lang="en-US" sz="3000" b="1" dirty="0"/>
              <a:t>(Name–Topic, Topic–Name), </a:t>
            </a:r>
            <a:r>
              <a:rPr lang="en-US" sz="3000" dirty="0"/>
              <a:t>the contestant shall proceed immediately to the speaking position. </a:t>
            </a:r>
          </a:p>
          <a:p>
            <a:pPr marL="0" indent="0" algn="just">
              <a:buSzPts val="1700"/>
              <a:buNone/>
            </a:pPr>
            <a:r>
              <a:rPr lang="en-US" sz="3000" b="1" dirty="0"/>
              <a:t>Timing</a:t>
            </a:r>
            <a:r>
              <a:rPr lang="en-US" sz="3000" dirty="0"/>
              <a:t> will </a:t>
            </a:r>
            <a:r>
              <a:rPr lang="en-US" sz="3000" b="1" dirty="0"/>
              <a:t>begin</a:t>
            </a:r>
            <a:r>
              <a:rPr lang="en-US" sz="3000" dirty="0"/>
              <a:t> with the </a:t>
            </a:r>
            <a:r>
              <a:rPr lang="en-US" sz="3000" b="1" u="sng" dirty="0"/>
              <a:t>contestant’s first definite verbal or nonverbal communication with the audience.</a:t>
            </a:r>
            <a:endParaRPr sz="3000" b="1" u="sng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40F27C-37F2-E3B5-E361-5AE3CA4A0A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3400" y="1866900"/>
            <a:ext cx="5505734" cy="735367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79572" y="1995358"/>
            <a:ext cx="4041428" cy="2246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79572" y="4269773"/>
            <a:ext cx="4041428" cy="2121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179570" y="6391763"/>
            <a:ext cx="4041429" cy="229503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92;g3285dd34ea8_0_86">
            <a:extLst>
              <a:ext uri="{FF2B5EF4-FFF2-40B4-BE49-F238E27FC236}">
                <a16:creationId xmlns:a16="http://schemas.microsoft.com/office/drawing/2014/main" id="{62C5F8C5-B709-BAB8-CEDA-A4080A639A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57300" y="2384477"/>
            <a:ext cx="11588400" cy="630225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Timing Signal shall be either virtual background or physical cards depending on mode of contest.</a:t>
            </a:r>
            <a:endParaRPr lang="en-US" sz="3000" b="1" u="sng" dirty="0">
              <a:solidFill>
                <a:srgbClr val="333333"/>
              </a:solidFill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endParaRPr lang="en-US" sz="3000" dirty="0">
              <a:solidFill>
                <a:srgbClr val="333333"/>
              </a:solidFill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You can download the virtual backgrounds from  </a:t>
            </a:r>
            <a:r>
              <a:rPr lang="en-US" sz="3000" dirty="0">
                <a:solidFill>
                  <a:srgbClr val="333333"/>
                </a:solidFill>
                <a:hlinkClick r:id="rId6"/>
              </a:rPr>
              <a:t>https://www.toastmasters.org/resources/timer-zoom-backgrounds</a:t>
            </a:r>
            <a:endParaRPr lang="en-US" sz="3000" dirty="0">
              <a:solidFill>
                <a:srgbClr val="333333"/>
              </a:solidFill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endParaRPr lang="en-US" sz="3000" dirty="0">
              <a:solidFill>
                <a:srgbClr val="333333"/>
              </a:solidFill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If using virtual backgrounds, the Timer may cover their camera lens to ensure that only the background is visible, preventing their facial expressions from distracting the contestants.</a:t>
            </a:r>
          </a:p>
          <a:p>
            <a:pPr algn="just">
              <a:lnSpc>
                <a:spcPct val="90000"/>
              </a:lnSpc>
              <a:spcBef>
                <a:spcPts val="0"/>
              </a:spcBef>
              <a:buClr>
                <a:srgbClr val="333333"/>
              </a:buClr>
              <a:buSzPts val="1800"/>
              <a:buFont typeface="Arial"/>
              <a:buChar char="•"/>
            </a:pPr>
            <a:endParaRPr sz="270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285da53839_0_0"/>
          <p:cNvSpPr txBox="1">
            <a:spLocks noGrp="1"/>
          </p:cNvSpPr>
          <p:nvPr>
            <p:ph type="title"/>
          </p:nvPr>
        </p:nvSpPr>
        <p:spPr>
          <a:xfrm>
            <a:off x="1257297" y="357902"/>
            <a:ext cx="16514550" cy="154665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 dirty="0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" name="Google Shape;132;g3285da53839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79572" y="1995358"/>
            <a:ext cx="4041429" cy="2246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g3285da53839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79572" y="4269773"/>
            <a:ext cx="4041428" cy="2121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g3285da53839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179571" y="6391763"/>
            <a:ext cx="4041428" cy="229503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204;p4">
            <a:extLst>
              <a:ext uri="{FF2B5EF4-FFF2-40B4-BE49-F238E27FC236}">
                <a16:creationId xmlns:a16="http://schemas.microsoft.com/office/drawing/2014/main" id="{ABE0FCA2-48CB-DDE9-5EDA-AE2F41FAA9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071217" y="1672380"/>
            <a:ext cx="11588546" cy="619134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Autofit/>
          </a:bodyPr>
          <a:lstStyle/>
          <a:p>
            <a:pPr marL="0" indent="0" algn="just">
              <a:lnSpc>
                <a:spcPct val="150000"/>
              </a:lnSpc>
              <a:buNone/>
              <a:defRPr/>
            </a:pPr>
            <a:r>
              <a:rPr lang="en-US" sz="3000" b="1" u="sng" dirty="0">
                <a:solidFill>
                  <a:srgbClr val="333333"/>
                </a:solidFill>
              </a:rPr>
              <a:t>Timer 1 (primary duty)</a:t>
            </a:r>
          </a:p>
          <a:p>
            <a:pPr lvl="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Operate the signaling device through laptop or physical cards.</a:t>
            </a:r>
          </a:p>
          <a:p>
            <a:pPr lvl="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Display the Green, Yellow and Red colors.</a:t>
            </a:r>
          </a:p>
          <a:p>
            <a:pPr lvl="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The colors of the timing signals must be visible to all contestants.</a:t>
            </a:r>
          </a:p>
          <a:p>
            <a:pPr lvl="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Maintain the written record of time of each speech on the provided Time Record Sheet.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0C38DF-6C24-E864-6911-2BC94579FFC2}"/>
              </a:ext>
            </a:extLst>
          </p:cNvPr>
          <p:cNvSpPr txBox="1"/>
          <p:nvPr/>
        </p:nvSpPr>
        <p:spPr>
          <a:xfrm>
            <a:off x="1257298" y="7863721"/>
            <a:ext cx="11759186" cy="71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Tx/>
              <a:buSzTx/>
              <a:defRPr/>
            </a:pPr>
            <a:r>
              <a:rPr lang="en-US" sz="3000" b="1" i="1" dirty="0">
                <a:solidFill>
                  <a:srgbClr val="FF0000"/>
                </a:solidFill>
              </a:rPr>
              <a:t>Remember: non-verbal communication is also communication.</a:t>
            </a:r>
            <a:endParaRPr lang="en-US" sz="3000" b="1" dirty="0">
              <a:solidFill>
                <a:srgbClr val="333333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285da53839_0_12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50" cy="154665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" name="Google Shape;144;g3285da53839_0_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79572" y="1995358"/>
            <a:ext cx="4041429" cy="2246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g3285da53839_0_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79572" y="4269773"/>
            <a:ext cx="4041428" cy="2121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g3285da53839_0_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179571" y="6391763"/>
            <a:ext cx="4041428" cy="229503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16;p5">
            <a:extLst>
              <a:ext uri="{FF2B5EF4-FFF2-40B4-BE49-F238E27FC236}">
                <a16:creationId xmlns:a16="http://schemas.microsoft.com/office/drawing/2014/main" id="{6A6B52E3-E3FB-C9CD-05EF-1C4C45D2B3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414235" y="2094340"/>
            <a:ext cx="9968366" cy="630232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marL="0" indent="0" algn="just">
              <a:buNone/>
            </a:pPr>
            <a:r>
              <a:rPr lang="en-US" sz="3000" b="1" u="sng" dirty="0">
                <a:latin typeface="Arial" panose="020B0604020202020204" pitchFamily="34" charset="0"/>
                <a:cs typeface="Arial" panose="020B0604020202020204" pitchFamily="34" charset="0"/>
              </a:rPr>
              <a:t>Timer 2 (primary duty)</a:t>
            </a:r>
          </a:p>
          <a:p>
            <a:pPr marL="0" indent="0" algn="just">
              <a:buNone/>
            </a:pPr>
            <a:endParaRPr lang="en-US" sz="3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Record the speech time of each contestant </a:t>
            </a:r>
            <a:r>
              <a:rPr lang="en-US" sz="3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hand over to the Chief Judge.</a:t>
            </a:r>
          </a:p>
          <a:p>
            <a:pPr marL="0" indent="0" algn="just">
              <a:buNone/>
            </a:pP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Timer 2 will also have to be ready with the timing signals in case Timer 1 encounters any technical issues.</a:t>
            </a:r>
          </a:p>
          <a:p>
            <a:pPr indent="-171450" algn="just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1800"/>
              <a:buNone/>
            </a:pPr>
            <a:endParaRPr sz="2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7"/>
          <p:cNvSpPr txBox="1">
            <a:spLocks noGrp="1"/>
          </p:cNvSpPr>
          <p:nvPr>
            <p:ph type="title"/>
          </p:nvPr>
        </p:nvSpPr>
        <p:spPr>
          <a:xfrm>
            <a:off x="1257299" y="560753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226;p6">
            <a:extLst>
              <a:ext uri="{FF2B5EF4-FFF2-40B4-BE49-F238E27FC236}">
                <a16:creationId xmlns:a16="http://schemas.microsoft.com/office/drawing/2014/main" id="{337B38C3-29C6-4C15-549F-3F66DED0E1EE}"/>
              </a:ext>
            </a:extLst>
          </p:cNvPr>
          <p:cNvSpPr txBox="1">
            <a:spLocks/>
          </p:cNvSpPr>
          <p:nvPr/>
        </p:nvSpPr>
        <p:spPr>
          <a:xfrm>
            <a:off x="1257299" y="1992338"/>
            <a:ext cx="16120872" cy="630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just">
              <a:lnSpc>
                <a:spcPct val="150000"/>
              </a:lnSpc>
              <a:buClrTx/>
              <a:buSzTx/>
              <a:buNone/>
              <a:defRPr/>
            </a:pPr>
            <a:r>
              <a:rPr lang="en-US" sz="3000" b="1" dirty="0">
                <a:solidFill>
                  <a:srgbClr val="333333"/>
                </a:solidFill>
              </a:rPr>
              <a:t>Timer 1 </a:t>
            </a:r>
            <a:r>
              <a:rPr lang="en-US" sz="3000" dirty="0">
                <a:solidFill>
                  <a:srgbClr val="333333"/>
                </a:solidFill>
              </a:rPr>
              <a:t>will be responsible for showing the timing signals at the appropriate time. </a:t>
            </a:r>
          </a:p>
          <a:p>
            <a:pPr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At 1 minute, display the </a:t>
            </a:r>
            <a:r>
              <a:rPr lang="en-US" sz="3000" b="1" u="sng" dirty="0">
                <a:solidFill>
                  <a:srgbClr val="00B050"/>
                </a:solidFill>
              </a:rPr>
              <a:t>Green color</a:t>
            </a:r>
            <a:r>
              <a:rPr lang="en-US" sz="3000" b="1" dirty="0">
                <a:solidFill>
                  <a:srgbClr val="00B050"/>
                </a:solidFill>
              </a:rPr>
              <a:t> </a:t>
            </a:r>
            <a:r>
              <a:rPr lang="en-US" sz="3000" dirty="0">
                <a:solidFill>
                  <a:srgbClr val="333333"/>
                </a:solidFill>
              </a:rPr>
              <a:t>signal for 30 seconds.</a:t>
            </a:r>
          </a:p>
          <a:p>
            <a:pPr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At 1 minute 30 seconds, display the </a:t>
            </a:r>
            <a:r>
              <a:rPr lang="en-US" sz="3000" b="1" u="sng" dirty="0">
                <a:solidFill>
                  <a:srgbClr val="FFCC00"/>
                </a:solidFill>
              </a:rPr>
              <a:t>Yellow color</a:t>
            </a:r>
            <a:r>
              <a:rPr lang="en-US" sz="3000" b="1" dirty="0">
                <a:solidFill>
                  <a:srgbClr val="FFCC00"/>
                </a:solidFill>
              </a:rPr>
              <a:t> </a:t>
            </a:r>
            <a:r>
              <a:rPr lang="en-US" sz="3000" dirty="0">
                <a:solidFill>
                  <a:srgbClr val="333333"/>
                </a:solidFill>
              </a:rPr>
              <a:t>signal for 30 seconds.</a:t>
            </a:r>
          </a:p>
          <a:p>
            <a:pPr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At 2 minutes, display the </a:t>
            </a:r>
            <a:r>
              <a:rPr lang="en-US" sz="3000" b="1" u="sng" dirty="0">
                <a:solidFill>
                  <a:srgbClr val="FF0000"/>
                </a:solidFill>
              </a:rPr>
              <a:t>Red color </a:t>
            </a:r>
            <a:r>
              <a:rPr lang="en-US" sz="3000" dirty="0">
                <a:solidFill>
                  <a:srgbClr val="333333"/>
                </a:solidFill>
              </a:rPr>
              <a:t>signal until the speaker has concluded their speech.</a:t>
            </a:r>
          </a:p>
          <a:p>
            <a:pPr marL="0" indent="0" algn="just">
              <a:lnSpc>
                <a:spcPct val="150000"/>
              </a:lnSpc>
              <a:buClrTx/>
              <a:buSzTx/>
              <a:buNone/>
              <a:defRPr/>
            </a:pPr>
            <a:r>
              <a:rPr lang="en-US" sz="3000" b="1" i="1" u="sng" dirty="0">
                <a:solidFill>
                  <a:srgbClr val="FF0000"/>
                </a:solidFill>
              </a:rPr>
              <a:t>Do not give any indication that a contestant has exceeded the qualifying time.</a:t>
            </a:r>
            <a:endParaRPr lang="en-US" sz="3000" i="1" u="sng" dirty="0">
              <a:solidFill>
                <a:srgbClr val="FF0000"/>
              </a:solidFill>
            </a:endParaRPr>
          </a:p>
          <a:p>
            <a:pPr marL="342900" algn="just">
              <a:lnSpc>
                <a:spcPct val="150000"/>
              </a:lnSpc>
              <a:spcBef>
                <a:spcPts val="0"/>
              </a:spcBef>
              <a:buClr>
                <a:srgbClr val="333333"/>
              </a:buClr>
              <a:buSzPts val="1700"/>
            </a:pPr>
            <a:endParaRPr lang="en-US" sz="4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8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235;p7">
            <a:extLst>
              <a:ext uri="{FF2B5EF4-FFF2-40B4-BE49-F238E27FC236}">
                <a16:creationId xmlns:a16="http://schemas.microsoft.com/office/drawing/2014/main" id="{A64105EA-FC00-1644-DEF8-EC988A9554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133856" y="1992338"/>
            <a:ext cx="16285464" cy="712402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 fontScale="250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2000" dirty="0">
                <a:solidFill>
                  <a:srgbClr val="333333"/>
                </a:solidFill>
              </a:rPr>
              <a:t>Timer 2 – You will be responsible to time the 1 minute of silence between contestants’ speeches. Display the </a:t>
            </a:r>
            <a:r>
              <a:rPr lang="en-US" sz="12000" b="1" dirty="0">
                <a:solidFill>
                  <a:srgbClr val="FF0000"/>
                </a:solidFill>
              </a:rPr>
              <a:t>Red color </a:t>
            </a:r>
            <a:r>
              <a:rPr lang="en-US" sz="12000" dirty="0">
                <a:solidFill>
                  <a:srgbClr val="333333"/>
                </a:solidFill>
              </a:rPr>
              <a:t>signal at the end of 1 minute.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12000" dirty="0">
              <a:solidFill>
                <a:srgbClr val="333333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2000" dirty="0">
                <a:solidFill>
                  <a:srgbClr val="333333"/>
                </a:solidFill>
              </a:rPr>
              <a:t>The Contest Chair will ask you to time 3 minutes at the end of the Contest. You should notify the Contest Chair by showing the </a:t>
            </a:r>
            <a:r>
              <a:rPr lang="en-US" sz="12000" b="1" dirty="0">
                <a:solidFill>
                  <a:srgbClr val="FF0000"/>
                </a:solidFill>
              </a:rPr>
              <a:t>Red color </a:t>
            </a:r>
            <a:r>
              <a:rPr lang="en-US" sz="12000" dirty="0">
                <a:solidFill>
                  <a:srgbClr val="333333"/>
                </a:solidFill>
              </a:rPr>
              <a:t>signal.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12000" dirty="0">
              <a:solidFill>
                <a:srgbClr val="333333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2000" dirty="0">
                <a:solidFill>
                  <a:srgbClr val="333333"/>
                </a:solidFill>
              </a:rPr>
              <a:t>After the last Contestant has concluded and the judges are finalizing their ballots, the Timer 2 will share the Timer Record Sheet with the Chief Judge.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12000" dirty="0">
              <a:solidFill>
                <a:srgbClr val="333333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2000" dirty="0">
                <a:solidFill>
                  <a:srgbClr val="333333"/>
                </a:solidFill>
              </a:rPr>
              <a:t>Similarly, the Timer 1 will also share the Timer Record Sheet with the Chief Judge. This report will only be considered if Timer 1 had any problem or for any doubt clearance.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12000" dirty="0">
              <a:solidFill>
                <a:srgbClr val="333333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2000" dirty="0">
                <a:solidFill>
                  <a:srgbClr val="333333"/>
                </a:solidFill>
              </a:rPr>
              <a:t>Please ensure to have an alternate device to calculate the time taken for any contestant who drops and rejoins.</a:t>
            </a:r>
          </a:p>
          <a:p>
            <a:pPr indent="-180975">
              <a:lnSpc>
                <a:spcPct val="150000"/>
              </a:lnSpc>
              <a:spcBef>
                <a:spcPts val="1500"/>
              </a:spcBef>
              <a:buClr>
                <a:schemeClr val="dk1"/>
              </a:buClr>
              <a:buSzPts val="1700"/>
              <a:buNone/>
            </a:pPr>
            <a:endParaRPr sz="255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"/>
          <p:cNvSpPr txBox="1">
            <a:spLocks noGrp="1"/>
          </p:cNvSpPr>
          <p:nvPr>
            <p:ph type="title"/>
          </p:nvPr>
        </p:nvSpPr>
        <p:spPr>
          <a:xfrm>
            <a:off x="1147571" y="148208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 dirty="0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244;p8">
            <a:extLst>
              <a:ext uri="{FF2B5EF4-FFF2-40B4-BE49-F238E27FC236}">
                <a16:creationId xmlns:a16="http://schemas.microsoft.com/office/drawing/2014/main" id="{E7F6864A-9F4D-A5CF-8538-ADE8225889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58379" y="1822121"/>
            <a:ext cx="10126980" cy="630232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lvl="0" algn="just"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Timer Record Sheet shall be maintained by the Chief judge till the Results are announced.</a:t>
            </a:r>
          </a:p>
          <a:p>
            <a:pPr lvl="0" algn="just">
              <a:buClrTx/>
              <a:buSzTx/>
              <a:buFont typeface="Wingdings" panose="05000000000000000000" pitchFamily="2" charset="2"/>
              <a:buChar char="§"/>
              <a:defRPr/>
            </a:pPr>
            <a:endParaRPr lang="en-US" sz="3000" dirty="0">
              <a:solidFill>
                <a:srgbClr val="333333"/>
              </a:solidFill>
            </a:endParaRPr>
          </a:p>
          <a:p>
            <a:pPr lvl="0" algn="just"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If the winner announcement includes the name of a contestant who exceeded the maximum time limit (i.e. beyond the 30-second grace period), the Timer may immediately interrupt the proceedings to ensure the results are corrected.</a:t>
            </a:r>
          </a:p>
          <a:p>
            <a:pPr lvl="0" algn="just">
              <a:buClrTx/>
              <a:buSzTx/>
              <a:buFont typeface="Wingdings" panose="05000000000000000000" pitchFamily="2" charset="2"/>
              <a:buChar char="§"/>
              <a:defRPr/>
            </a:pPr>
            <a:endParaRPr lang="en-US" sz="3000" dirty="0">
              <a:solidFill>
                <a:srgbClr val="333333"/>
              </a:solidFill>
            </a:endParaRPr>
          </a:p>
          <a:p>
            <a:pPr lvl="0" algn="just"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Timers must be present till the results are declared.</a:t>
            </a:r>
          </a:p>
          <a:p>
            <a:pPr marL="0" indent="0" algn="just">
              <a:lnSpc>
                <a:spcPct val="90000"/>
              </a:lnSpc>
              <a:spcBef>
                <a:spcPts val="1500"/>
              </a:spcBef>
              <a:buClr>
                <a:schemeClr val="dk1"/>
              </a:buClr>
              <a:buSzPts val="1800"/>
              <a:buNone/>
            </a:pPr>
            <a:endParaRPr sz="270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 algn="just">
              <a:lnSpc>
                <a:spcPct val="90000"/>
              </a:lnSpc>
              <a:spcBef>
                <a:spcPts val="1500"/>
              </a:spcBef>
              <a:buClr>
                <a:schemeClr val="dk1"/>
              </a:buClr>
              <a:buSzPts val="2800"/>
              <a:buNone/>
            </a:pPr>
            <a:endParaRPr sz="4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95CA03-BE35-147F-E771-83D0ECD52E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2328" y="1694792"/>
            <a:ext cx="5340549" cy="713305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895</Words>
  <Application>Microsoft Office PowerPoint</Application>
  <PresentationFormat>Custom</PresentationFormat>
  <Paragraphs>90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Montserrat</vt:lpstr>
      <vt:lpstr>Arial</vt:lpstr>
      <vt:lpstr>Aptos Display</vt:lpstr>
      <vt:lpstr>Arial MT</vt:lpstr>
      <vt:lpstr>Wingdings</vt:lpstr>
      <vt:lpstr>Play</vt:lpstr>
      <vt:lpstr>Calibri</vt:lpstr>
      <vt:lpstr>Aptos</vt:lpstr>
      <vt:lpstr>Office Theme</vt:lpstr>
      <vt:lpstr>2_Custom Design</vt:lpstr>
      <vt:lpstr>1_Custom Design</vt:lpstr>
      <vt:lpstr>1_Office Theme</vt:lpstr>
      <vt:lpstr>Custom Design</vt:lpstr>
      <vt:lpstr>PowerPoint Presentation</vt:lpstr>
      <vt:lpstr>Table Topics Contest</vt:lpstr>
      <vt:lpstr>Table Topics Contest</vt:lpstr>
      <vt:lpstr>Table Topics Contest</vt:lpstr>
      <vt:lpstr>Table Topics Contest</vt:lpstr>
      <vt:lpstr>Table Topics Contest</vt:lpstr>
      <vt:lpstr>Table Topics Contest</vt:lpstr>
      <vt:lpstr>Table Topics Contest</vt:lpstr>
      <vt:lpstr>Table Topics Contest</vt:lpstr>
      <vt:lpstr>Table Topics Contest</vt:lpstr>
      <vt:lpstr>Table Topics Contest</vt:lpstr>
      <vt:lpstr>Table Topics Contest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DPRM PPT Mind Palace</dc:title>
  <dc:creator>Ashwini Arondkar</dc:creator>
  <cp:lastModifiedBy>Nirabhra Akash</cp:lastModifiedBy>
  <cp:revision>23</cp:revision>
  <dcterms:created xsi:type="dcterms:W3CDTF">2006-08-16T00:00:00Z</dcterms:created>
  <dcterms:modified xsi:type="dcterms:W3CDTF">2026-07-25T20:16:17Z</dcterms:modified>
  <dc:identifier>DAGJXYy6UKk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3dc51e-dc91-4fe8-86bf-c7b3310ee5e1_Enabled">
    <vt:lpwstr>true</vt:lpwstr>
  </property>
  <property fmtid="{D5CDD505-2E9C-101B-9397-08002B2CF9AE}" pid="3" name="MSIP_Label_b13dc51e-dc91-4fe8-86bf-c7b3310ee5e1_SetDate">
    <vt:lpwstr>2026-06-30T14:04:31Z</vt:lpwstr>
  </property>
  <property fmtid="{D5CDD505-2E9C-101B-9397-08002B2CF9AE}" pid="4" name="MSIP_Label_b13dc51e-dc91-4fe8-86bf-c7b3310ee5e1_Method">
    <vt:lpwstr>Standard</vt:lpwstr>
  </property>
  <property fmtid="{D5CDD505-2E9C-101B-9397-08002B2CF9AE}" pid="5" name="MSIP_Label_b13dc51e-dc91-4fe8-86bf-c7b3310ee5e1_Name">
    <vt:lpwstr>Confidential - Internal</vt:lpwstr>
  </property>
  <property fmtid="{D5CDD505-2E9C-101B-9397-08002B2CF9AE}" pid="6" name="MSIP_Label_b13dc51e-dc91-4fe8-86bf-c7b3310ee5e1_SiteId">
    <vt:lpwstr>64f8aeda-c9ea-4be5-a09b-4f46508d43d3</vt:lpwstr>
  </property>
  <property fmtid="{D5CDD505-2E9C-101B-9397-08002B2CF9AE}" pid="7" name="MSIP_Label_b13dc51e-dc91-4fe8-86bf-c7b3310ee5e1_ActionId">
    <vt:lpwstr>ec7c5453-a15c-4b68-ae0e-99da334ce8b9</vt:lpwstr>
  </property>
  <property fmtid="{D5CDD505-2E9C-101B-9397-08002B2CF9AE}" pid="8" name="MSIP_Label_b13dc51e-dc91-4fe8-86bf-c7b3310ee5e1_ContentBits">
    <vt:lpwstr>1</vt:lpwstr>
  </property>
  <property fmtid="{D5CDD505-2E9C-101B-9397-08002B2CF9AE}" pid="9" name="MSIP_Label_b13dc51e-dc91-4fe8-86bf-c7b3310ee5e1_Tag">
    <vt:lpwstr>10, 3, 0, 1</vt:lpwstr>
  </property>
  <property fmtid="{D5CDD505-2E9C-101B-9397-08002B2CF9AE}" pid="10" name="ClassificationContentMarkingHeaderLocations">
    <vt:lpwstr>Office Theme:8</vt:lpwstr>
  </property>
  <property fmtid="{D5CDD505-2E9C-101B-9397-08002B2CF9AE}" pid="11" name="ClassificationContentMarkingHeaderText">
    <vt:lpwstr>Confidential</vt:lpwstr>
  </property>
</Properties>
</file>