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5"/>
  </p:notesMasterIdLst>
  <p:handoutMasterIdLst>
    <p:handoutMasterId r:id="rId16"/>
  </p:handoutMasterIdLst>
  <p:sldIdLst>
    <p:sldId id="256" r:id="rId6"/>
    <p:sldId id="259" r:id="rId7"/>
    <p:sldId id="260" r:id="rId8"/>
    <p:sldId id="261" r:id="rId9"/>
    <p:sldId id="262" r:id="rId10"/>
    <p:sldId id="265" r:id="rId11"/>
    <p:sldId id="266" r:id="rId12"/>
    <p:sldId id="263" r:id="rId13"/>
    <p:sldId id="264" r:id="rId14"/>
  </p:sldIdLst>
  <p:sldSz cx="18288000" cy="10287000"/>
  <p:notesSz cx="6858000" cy="9144000"/>
  <p:embeddedFontLst>
    <p:embeddedFont>
      <p:font typeface="Montserrat" panose="00000500000000000000" pitchFamily="2" charset="0"/>
      <p:regular r:id="rId17"/>
      <p:bold r:id="rId18"/>
      <p:italic r:id="rId19"/>
      <p:boldItalic r:id="rId20"/>
    </p:embeddedFont>
    <p:embeddedFont>
      <p:font typeface="Play" panose="020B0604020202020204" charset="0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220f0b55e8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3220f0b55e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0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rgbClr val="004165"/>
              </a:buClr>
              <a:buSzPts val="3600"/>
            </a:pPr>
            <a:r>
              <a:rPr lang="en-US" sz="4400" b="1" dirty="0">
                <a:solidFill>
                  <a:srgbClr val="004165"/>
                </a:solidFill>
                <a:latin typeface="Arial"/>
                <a:ea typeface="Arial"/>
                <a:cs typeface="Arial"/>
                <a:sym typeface="Arial"/>
              </a:rPr>
              <a:t>Sergeant-at-Arms Briefing</a:t>
            </a:r>
            <a:endParaRPr lang="en-US" sz="2000" dirty="0"/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1218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chemeClr val="dk1"/>
              </a:buClr>
              <a:buSzPts val="5400"/>
            </a:pPr>
            <a:r>
              <a:rPr lang="en-US" sz="8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Table Topics Contest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+mj-lt"/>
              </a:rPr>
              <a:t>Basics of Table Topics Contest</a:t>
            </a:r>
            <a:endParaRPr b="1" dirty="0">
              <a:solidFill>
                <a:srgbClr val="004165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C06DBB9-9CA0-4678-DAF8-692FA2864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993" y="2682736"/>
            <a:ext cx="15756342" cy="5678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It is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recommended to have one Chief Sergeant-at-Arms and two supporting Sergeant-at-Arms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 to ensure the smooth functioning of the contest.</a:t>
            </a: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en-US" altLang="en-US" sz="3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As a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Sergeant-at-Arms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, you are expected to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arrive at least 60 minutes before the contest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 to set up the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contest room and holding area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, and to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coordinate with contest officials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. It is also your responsibility to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check all audio arrangements and equipment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en-US" altLang="en-US" sz="3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You must ensure that the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entrance to the contest room is secured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 during the contest, that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contest decorum is maintained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 throughout, and that contestants are </a:t>
            </a: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escorted to and from the holding area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 as per the speaking order.</a:t>
            </a: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en-US" altLang="en-US" sz="3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3000" b="1" dirty="0">
                <a:solidFill>
                  <a:schemeClr val="tx1"/>
                </a:solidFill>
                <a:latin typeface="Arial" panose="020B0604020202020204" pitchFamily="34" charset="0"/>
              </a:rPr>
              <a:t>Secure a seat closest to the door</a:t>
            </a:r>
            <a:r>
              <a:rPr lang="en-US" altLang="en-US" sz="3000" dirty="0">
                <a:solidFill>
                  <a:schemeClr val="tx1"/>
                </a:solidFill>
                <a:latin typeface="Arial" panose="020B0604020202020204" pitchFamily="34" charset="0"/>
              </a:rPr>
              <a:t> to efficiently carry out your duties during the contest.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+mj-lt"/>
              </a:rPr>
              <a:t>Basics of Table Topics Contest</a:t>
            </a:r>
            <a:endParaRPr b="1" dirty="0">
              <a:solidFill>
                <a:srgbClr val="004165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5" name="Google Shape;106;p3">
            <a:extLst>
              <a:ext uri="{FF2B5EF4-FFF2-40B4-BE49-F238E27FC236}">
                <a16:creationId xmlns:a16="http://schemas.microsoft.com/office/drawing/2014/main" id="{3785B568-2999-98BA-56DB-50276DEDC6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57300" y="2384477"/>
            <a:ext cx="16514505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514350" indent="-5143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</a:rPr>
              <a:t>Before the contest, meet with the Contest Chair and all contestants at least 30 minutes in advance.</a:t>
            </a:r>
          </a:p>
          <a:p>
            <a:pPr marL="514350" indent="-5143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§"/>
            </a:pPr>
            <a:endParaRPr lang="en-US" sz="3000" dirty="0">
              <a:solidFill>
                <a:srgbClr val="000000"/>
              </a:solidFill>
            </a:endParaRPr>
          </a:p>
          <a:p>
            <a:pPr marL="514350" indent="-5143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</a:rPr>
              <a:t>Obtain the final speaking order and check for any specific requirements from contestants. </a:t>
            </a:r>
          </a:p>
          <a:p>
            <a:pPr marL="514350" indent="-5143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§"/>
            </a:pPr>
            <a:endParaRPr lang="en-US" sz="3000" dirty="0">
              <a:solidFill>
                <a:srgbClr val="000000"/>
              </a:solidFill>
            </a:endParaRPr>
          </a:p>
          <a:p>
            <a:pPr marL="514350" indent="-5143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</a:rPr>
              <a:t>Assist the Contest Chair in the following tasks:</a:t>
            </a:r>
          </a:p>
          <a:p>
            <a:pPr marL="1112045" indent="-5905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ü"/>
            </a:pPr>
            <a:r>
              <a:rPr lang="en-US" sz="3000" dirty="0">
                <a:solidFill>
                  <a:srgbClr val="000000"/>
                </a:solidFill>
              </a:rPr>
              <a:t>Verify the presence of contestants and confirm the correct pronunciation of their names.</a:t>
            </a:r>
          </a:p>
          <a:p>
            <a:pPr marL="1112045" indent="-5905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ü"/>
            </a:pPr>
            <a:r>
              <a:rPr lang="en-US" sz="3000" dirty="0">
                <a:solidFill>
                  <a:srgbClr val="000000"/>
                </a:solidFill>
              </a:rPr>
              <a:t>Help mark the speaking area clearly for the contestants.</a:t>
            </a:r>
          </a:p>
          <a:p>
            <a:pPr marL="1112045" indent="-5905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ü"/>
            </a:pPr>
            <a:r>
              <a:rPr lang="en-US" sz="3000" dirty="0">
                <a:solidFill>
                  <a:srgbClr val="000000"/>
                </a:solidFill>
              </a:rPr>
              <a:t>Assist contestants in getting acquainted with the speaking area, including microphone checks and stage movement, if needed.	</a:t>
            </a:r>
          </a:p>
          <a:p>
            <a:pPr marL="514350" indent="-514350"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2000"/>
              <a:buFont typeface="Arial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514350" algn="just">
              <a:spcBef>
                <a:spcPts val="0"/>
              </a:spcBef>
              <a:buClr>
                <a:srgbClr val="333333"/>
              </a:buClr>
              <a:buSzPts val="2000"/>
              <a:buFont typeface="Wingdings" panose="05000000000000000000" pitchFamily="2" charset="2"/>
              <a:buChar char="§"/>
            </a:pPr>
            <a:r>
              <a:rPr lang="en-US" sz="3000" dirty="0"/>
              <a:t>Request the contestants to seek help from their friends for arranging any props required for their speeches.</a:t>
            </a:r>
            <a:endParaRPr sz="3000" dirty="0"/>
          </a:p>
          <a:p>
            <a:pPr marL="0" indent="0" algn="just">
              <a:lnSpc>
                <a:spcPct val="90000"/>
              </a:lnSpc>
              <a:spcBef>
                <a:spcPts val="1500"/>
              </a:spcBef>
              <a:buClr>
                <a:srgbClr val="333333"/>
              </a:buClr>
              <a:buSzPts val="200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1257299" y="353495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+mj-lt"/>
              </a:rPr>
              <a:t>Basics of Table Topics Contest</a:t>
            </a:r>
            <a:endParaRPr b="1" dirty="0">
              <a:solidFill>
                <a:srgbClr val="004165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1257299" y="1900079"/>
            <a:ext cx="16514505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Autofit/>
          </a:bodyPr>
          <a:lstStyle/>
          <a:p>
            <a:pPr marL="704850" algn="just">
              <a:buSzPts val="2000"/>
              <a:buFont typeface="Wingdings" panose="05000000000000000000" pitchFamily="2" charset="2"/>
              <a:buChar char="§"/>
            </a:pPr>
            <a:r>
              <a:rPr lang="en-US" sz="3000" spc="-8" dirty="0">
                <a:solidFill>
                  <a:srgbClr val="333333"/>
                </a:solidFill>
                <a:cs typeface="Arial MT"/>
              </a:rPr>
              <a:t>As Sergeant-at-Arms, it is your responsibility to ensure that </a:t>
            </a:r>
            <a:r>
              <a:rPr lang="en-US" sz="3000" b="1" spc="-8" dirty="0">
                <a:solidFill>
                  <a:srgbClr val="333333"/>
                </a:solidFill>
                <a:cs typeface="Arial MT"/>
              </a:rPr>
              <a:t>the contest room is set up </a:t>
            </a:r>
            <a:r>
              <a:rPr lang="en-US" sz="3000" spc="-8" dirty="0">
                <a:solidFill>
                  <a:srgbClr val="333333"/>
                </a:solidFill>
                <a:cs typeface="Arial MT"/>
              </a:rPr>
              <a:t>and the doors are </a:t>
            </a:r>
            <a:r>
              <a:rPr lang="en-US" sz="3000" b="1" spc="-8" dirty="0">
                <a:solidFill>
                  <a:srgbClr val="333333"/>
                </a:solidFill>
                <a:cs typeface="Arial MT"/>
              </a:rPr>
              <a:t>secured</a:t>
            </a:r>
            <a:r>
              <a:rPr lang="en-US" sz="3000" spc="-8" dirty="0">
                <a:solidFill>
                  <a:srgbClr val="333333"/>
                </a:solidFill>
                <a:cs typeface="Arial MT"/>
              </a:rPr>
              <a:t> before the contest begins. </a:t>
            </a:r>
          </a:p>
          <a:p>
            <a:pPr marL="704850" algn="just">
              <a:buSzPts val="2000"/>
              <a:buFont typeface="Wingdings" panose="05000000000000000000" pitchFamily="2" charset="2"/>
              <a:buChar char="§"/>
            </a:pPr>
            <a:r>
              <a:rPr lang="en-US" sz="3000" dirty="0"/>
              <a:t>Collect all electronic devices from the contestants, ensuring they are set to </a:t>
            </a:r>
            <a:r>
              <a:rPr lang="en-US" sz="3000" b="1" dirty="0"/>
              <a:t>airplane mode or silent mode</a:t>
            </a:r>
            <a:r>
              <a:rPr lang="en-US" sz="3000" dirty="0"/>
              <a:t>.</a:t>
            </a:r>
          </a:p>
          <a:p>
            <a:pPr marL="704850" algn="just">
              <a:buSzPts val="2000"/>
              <a:buFont typeface="Wingdings" panose="05000000000000000000" pitchFamily="2" charset="2"/>
              <a:buChar char="§"/>
            </a:pPr>
            <a:r>
              <a:rPr lang="en-US" sz="3000" dirty="0"/>
              <a:t>After the Contest Chair selects the topic, escort all contestants—except the first contestant—to the </a:t>
            </a:r>
            <a:r>
              <a:rPr lang="en-US" sz="3000" b="1" dirty="0"/>
              <a:t>holding area</a:t>
            </a:r>
            <a:r>
              <a:rPr lang="en-US" sz="3000" dirty="0"/>
              <a:t> for an offline contest or to the </a:t>
            </a:r>
            <a:r>
              <a:rPr lang="en-US" sz="3000" b="1" dirty="0"/>
              <a:t>breakout room</a:t>
            </a:r>
            <a:r>
              <a:rPr lang="en-US" sz="3000" dirty="0"/>
              <a:t> for an online contest. For offline contests, ensure the holding area is located away from the main room and that no sound from the contest is audible to the contestants.</a:t>
            </a:r>
          </a:p>
          <a:p>
            <a:pPr marL="704850" algn="just">
              <a:buSzPts val="2000"/>
              <a:buFont typeface="Wingdings" panose="05000000000000000000" pitchFamily="2" charset="2"/>
              <a:buChar char="§"/>
            </a:pPr>
            <a:r>
              <a:rPr lang="en-US" sz="3000" dirty="0"/>
              <a:t>Once the contest has begun, the CSAA will remain in the meeting room and ensure that </a:t>
            </a:r>
            <a:r>
              <a:rPr lang="en-US" sz="3000" b="1" dirty="0"/>
              <a:t>no one enters or leaves</a:t>
            </a:r>
            <a:r>
              <a:rPr lang="en-US" sz="3000" dirty="0"/>
              <a:t> the room.</a:t>
            </a:r>
            <a:endParaRPr lang="en-US" sz="3000" spc="-8" dirty="0">
              <a:solidFill>
                <a:srgbClr val="333333"/>
              </a:solidFill>
              <a:cs typeface="Arial MT"/>
            </a:endParaRPr>
          </a:p>
          <a:p>
            <a:pPr marL="514350" indent="-500063">
              <a:lnSpc>
                <a:spcPct val="90000"/>
              </a:lnSpc>
              <a:spcBef>
                <a:spcPts val="1500"/>
              </a:spcBef>
              <a:buClr>
                <a:srgbClr val="333333"/>
              </a:buClr>
              <a:buSzPct val="1000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ea typeface="Arial"/>
                <a:cs typeface="Arial"/>
                <a:sym typeface="Arial"/>
              </a:rPr>
              <a:t>Prepare the next Contestant during the one-minute silence.</a:t>
            </a:r>
            <a:endParaRPr sz="3000" dirty="0"/>
          </a:p>
          <a:p>
            <a:pPr indent="-152400">
              <a:lnSpc>
                <a:spcPct val="90000"/>
              </a:lnSpc>
              <a:spcBef>
                <a:spcPts val="1500"/>
              </a:spcBef>
              <a:buClr>
                <a:schemeClr val="dk1"/>
              </a:buClr>
              <a:buSzPct val="100000"/>
              <a:buNone/>
            </a:pPr>
            <a:endParaRPr sz="3000" dirty="0">
              <a:solidFill>
                <a:srgbClr val="333333"/>
              </a:solidFill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220f0b55e8_0_8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50" cy="15466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+mj-lt"/>
              </a:rPr>
              <a:t>Contest Flow for Table Topics Contest</a:t>
            </a:r>
            <a:endParaRPr b="1" dirty="0">
              <a:solidFill>
                <a:srgbClr val="004165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g3220f0b55e8_0_8"/>
          <p:cNvSpPr txBox="1">
            <a:spLocks noGrp="1"/>
          </p:cNvSpPr>
          <p:nvPr>
            <p:ph type="body" idx="1"/>
          </p:nvPr>
        </p:nvSpPr>
        <p:spPr>
          <a:xfrm>
            <a:off x="1257300" y="2384477"/>
            <a:ext cx="16514550" cy="63022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514350" marR="46673">
              <a:spcBef>
                <a:spcPts val="1491"/>
              </a:spcBef>
              <a:buClr>
                <a:srgbClr val="333333"/>
              </a:buClr>
              <a:buSzPts val="2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Sergeant-at-Arms must remain with the contestants at all times and may enter the main room only with </a:t>
            </a:r>
            <a:r>
              <a:rPr lang="en-US" sz="3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last contestant. The Chief Sergeant-at-Arms </a:t>
            </a: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will remain in the main room throughout the contest.</a:t>
            </a:r>
          </a:p>
          <a:p>
            <a:pPr marL="514350" marR="46673">
              <a:spcBef>
                <a:spcPts val="1491"/>
              </a:spcBef>
              <a:buClr>
                <a:srgbClr val="333333"/>
              </a:buClr>
              <a:buSzPts val="2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It is your responsibility to ensure </a:t>
            </a:r>
            <a:r>
              <a:rPr lang="en-US" sz="3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complete silence </a:t>
            </a: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 all times in the holding area or breakout room.</a:t>
            </a:r>
          </a:p>
          <a:p>
            <a:pPr marL="514350" marR="46673">
              <a:spcBef>
                <a:spcPts val="1491"/>
              </a:spcBef>
              <a:buClr>
                <a:srgbClr val="333333"/>
              </a:buClr>
              <a:buSzPts val="2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Contestants are </a:t>
            </a:r>
            <a:r>
              <a:rPr lang="en-US" sz="3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not permitted to use any electronic devices </a:t>
            </a: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the holding area or breakout room.</a:t>
            </a:r>
          </a:p>
          <a:p>
            <a:pPr marL="514350" marR="46673">
              <a:spcBef>
                <a:spcPts val="1491"/>
              </a:spcBef>
              <a:buClr>
                <a:srgbClr val="333333"/>
              </a:buClr>
              <a:buSzPts val="2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Once all contestants and the Sergeant-at-Arms are present in the holding area or breakout room, inform </a:t>
            </a:r>
            <a:r>
              <a:rPr lang="en-US" sz="3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Contest Chair or the Chief Sergeant-at-Arms</a:t>
            </a: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514350" marR="46673">
              <a:spcBef>
                <a:spcPts val="1491"/>
              </a:spcBef>
              <a:buClr>
                <a:srgbClr val="333333"/>
              </a:buClr>
              <a:buSzPts val="2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online contests, contestants must keep their </a:t>
            </a:r>
            <a:r>
              <a:rPr lang="en-US" sz="3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hands visible </a:t>
            </a:r>
            <a:r>
              <a:rPr lang="en-US" sz="3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the Sergeant-at-Arms at all times.</a:t>
            </a:r>
            <a:endParaRPr sz="3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+mj-lt"/>
              </a:rPr>
              <a:t>Speaking Order</a:t>
            </a:r>
            <a:endParaRPr b="1" dirty="0">
              <a:solidFill>
                <a:srgbClr val="004165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1257300" y="2384477"/>
            <a:ext cx="16514505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1047750" lvl="1" indent="-343851">
              <a:spcBef>
                <a:spcPts val="0"/>
              </a:spcBef>
              <a:buClr>
                <a:srgbClr val="333333"/>
              </a:buClr>
              <a:buSzPts val="2400"/>
              <a:buFont typeface="Calibri"/>
              <a:buChar char="▪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1 –</a:t>
            </a:r>
            <a:endParaRPr sz="3000" dirty="0">
              <a:latin typeface="Arial"/>
              <a:ea typeface="Arial"/>
              <a:cs typeface="Arial"/>
              <a:sym typeface="Arial"/>
            </a:endParaRPr>
          </a:p>
          <a:p>
            <a:pPr marL="1047750" lvl="1" indent="-343851">
              <a:spcBef>
                <a:spcPts val="758"/>
              </a:spcBef>
              <a:buClr>
                <a:srgbClr val="333333"/>
              </a:buClr>
              <a:buSzPts val="2400"/>
              <a:buFont typeface="Calibri"/>
              <a:buChar char="▪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2 –</a:t>
            </a:r>
            <a:endParaRPr sz="3000" dirty="0">
              <a:latin typeface="Arial"/>
              <a:ea typeface="Arial"/>
              <a:cs typeface="Arial"/>
              <a:sym typeface="Arial"/>
            </a:endParaRPr>
          </a:p>
          <a:p>
            <a:pPr marL="1047750" lvl="1" indent="-343851">
              <a:spcBef>
                <a:spcPts val="743"/>
              </a:spcBef>
              <a:buClr>
                <a:srgbClr val="333333"/>
              </a:buClr>
              <a:buSzPts val="2400"/>
              <a:buFont typeface="Calibri"/>
              <a:buChar char="▪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3 –</a:t>
            </a:r>
            <a:endParaRPr sz="3000" dirty="0">
              <a:latin typeface="Arial"/>
              <a:ea typeface="Arial"/>
              <a:cs typeface="Arial"/>
              <a:sym typeface="Arial"/>
            </a:endParaRPr>
          </a:p>
          <a:p>
            <a:pPr marL="1047750" lvl="1" indent="-343851">
              <a:spcBef>
                <a:spcPts val="758"/>
              </a:spcBef>
              <a:buClr>
                <a:srgbClr val="333333"/>
              </a:buClr>
              <a:buSzPts val="2400"/>
              <a:buFont typeface="Calibri"/>
              <a:buChar char="▪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4 –</a:t>
            </a:r>
            <a:endParaRPr sz="3000" dirty="0">
              <a:latin typeface="Arial"/>
              <a:ea typeface="Arial"/>
              <a:cs typeface="Arial"/>
              <a:sym typeface="Arial"/>
            </a:endParaRPr>
          </a:p>
          <a:p>
            <a:pPr marL="1047750" lvl="1" indent="-343851">
              <a:spcBef>
                <a:spcPts val="758"/>
              </a:spcBef>
              <a:buClr>
                <a:srgbClr val="333333"/>
              </a:buClr>
              <a:buSzPts val="2400"/>
              <a:buFont typeface="Calibri"/>
              <a:buChar char="▪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5 –</a:t>
            </a:r>
            <a:endParaRPr sz="3000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+mn-lt"/>
              </a:rPr>
              <a:t>Handling Protests</a:t>
            </a:r>
            <a:endParaRPr b="1" dirty="0">
              <a:solidFill>
                <a:srgbClr val="004165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BDD4E5-CDDC-3C52-49F6-CC6C01C3DB3E}"/>
              </a:ext>
            </a:extLst>
          </p:cNvPr>
          <p:cNvSpPr txBox="1">
            <a:spLocks/>
          </p:cNvSpPr>
          <p:nvPr/>
        </p:nvSpPr>
        <p:spPr>
          <a:xfrm>
            <a:off x="1257300" y="2384477"/>
            <a:ext cx="16514505" cy="630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7675" indent="-428625" algn="just">
              <a:lnSpc>
                <a:spcPct val="100000"/>
              </a:lnSpc>
              <a:spcBef>
                <a:spcPts val="1515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 Chief Judge will conduct the protest hearing in the holding area, if necessary.</a:t>
            </a:r>
          </a:p>
          <a:p>
            <a:pPr marL="447675" indent="-428625" algn="just">
              <a:lnSpc>
                <a:spcPct val="100000"/>
              </a:lnSpc>
              <a:spcBef>
                <a:spcPts val="1515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endParaRPr lang="en-US" sz="3000" spc="-8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447675" indent="-428625" algn="just">
              <a:lnSpc>
                <a:spcPct val="100000"/>
              </a:lnSpc>
              <a:spcBef>
                <a:spcPts val="1515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All voting judges will be summoned to the holding area.</a:t>
            </a:r>
          </a:p>
          <a:p>
            <a:pPr marL="447675" indent="-428625" algn="just">
              <a:lnSpc>
                <a:spcPct val="100000"/>
              </a:lnSpc>
              <a:spcBef>
                <a:spcPts val="1515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endParaRPr lang="en-US" sz="3000" spc="-8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447675" indent="-428625" algn="just">
              <a:lnSpc>
                <a:spcPct val="100000"/>
              </a:lnSpc>
              <a:spcBef>
                <a:spcPts val="1515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You may be requested to support the Chief Judge during this process.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8252F83-2650-2218-9ED1-38D81D1CF78A}"/>
              </a:ext>
            </a:extLst>
          </p:cNvPr>
          <p:cNvSpPr txBox="1"/>
          <p:nvPr/>
        </p:nvSpPr>
        <p:spPr>
          <a:xfrm>
            <a:off x="1420203" y="2804397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"/>
          <p:cNvSpPr txBox="1"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9"/>
          <p:cNvSpPr txBox="1"/>
          <p:nvPr/>
        </p:nvSpPr>
        <p:spPr>
          <a:xfrm>
            <a:off x="5495512" y="5134651"/>
            <a:ext cx="8110760" cy="642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050" rIns="0" bIns="0" anchor="t" anchorCtr="0">
            <a:spAutoFit/>
          </a:bodyPr>
          <a:lstStyle/>
          <a:p>
            <a:pPr marL="19050"/>
            <a:r>
              <a:rPr lang="en-US" sz="405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Thank You, Sergeant</a:t>
            </a:r>
            <a:r>
              <a:rPr lang="en-US" sz="4050" dirty="0">
                <a:solidFill>
                  <a:srgbClr val="333333"/>
                </a:solidFill>
              </a:rPr>
              <a:t>-</a:t>
            </a:r>
            <a:r>
              <a:rPr lang="en-US" sz="405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at-Arms.</a:t>
            </a:r>
            <a:endParaRPr sz="40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754</Words>
  <Application>Microsoft Office PowerPoint</Application>
  <PresentationFormat>Custom</PresentationFormat>
  <Paragraphs>68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Aptos Display</vt:lpstr>
      <vt:lpstr>Arial MT</vt:lpstr>
      <vt:lpstr>Wingdings</vt:lpstr>
      <vt:lpstr>Calibri</vt:lpstr>
      <vt:lpstr>Montserrat</vt:lpstr>
      <vt:lpstr>Aptos</vt:lpstr>
      <vt:lpstr>Play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Basics of Table Topics Contest</vt:lpstr>
      <vt:lpstr>Basics of Table Topics Contest</vt:lpstr>
      <vt:lpstr>Basics of Table Topics Contest</vt:lpstr>
      <vt:lpstr>Contest Flow for Table Topics Contest</vt:lpstr>
      <vt:lpstr>Speaking Order</vt:lpstr>
      <vt:lpstr>Handling Protests</vt:lpstr>
      <vt:lpstr>Table Topics Contest</vt:lpstr>
      <vt:lpstr>Table Topics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23</cp:revision>
  <dcterms:created xsi:type="dcterms:W3CDTF">2006-08-16T00:00:00Z</dcterms:created>
  <dcterms:modified xsi:type="dcterms:W3CDTF">2026-07-25T20:26:00Z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